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pdf" ContentType="application/pd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610" r:id="rId2"/>
    <p:sldId id="620" r:id="rId3"/>
    <p:sldId id="621" r:id="rId4"/>
    <p:sldId id="622" r:id="rId5"/>
    <p:sldId id="624" r:id="rId6"/>
    <p:sldId id="625" r:id="rId7"/>
  </p:sldIdLst>
  <p:sldSz cx="9906000" cy="6858000" type="A4"/>
  <p:notesSz cx="7104063" cy="10234613"/>
  <p:custDataLst>
    <p:tags r:id="rId10"/>
  </p:custData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8">
          <p15:clr>
            <a:srgbClr val="A4A3A4"/>
          </p15:clr>
        </p15:guide>
        <p15:guide id="2" orient="horz" pos="4138">
          <p15:clr>
            <a:srgbClr val="A4A3A4"/>
          </p15:clr>
        </p15:guide>
        <p15:guide id="3" pos="12">
          <p15:clr>
            <a:srgbClr val="A4A3A4"/>
          </p15:clr>
        </p15:guide>
        <p15:guide id="4" pos="60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07D"/>
    <a:srgbClr val="FFB400"/>
    <a:srgbClr val="E2751D"/>
    <a:srgbClr val="2C7C9F"/>
    <a:srgbClr val="163E50"/>
    <a:srgbClr val="486776"/>
    <a:srgbClr val="FF0000"/>
    <a:srgbClr val="7F7F7F"/>
    <a:srgbClr val="FBF5ED"/>
    <a:srgbClr val="FAF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47" autoAdjust="0"/>
    <p:restoredTop sz="94610" autoAdjust="0"/>
  </p:normalViewPr>
  <p:slideViewPr>
    <p:cSldViewPr snapToGrid="0">
      <p:cViewPr varScale="1">
        <p:scale>
          <a:sx n="74" d="100"/>
          <a:sy n="74" d="100"/>
        </p:scale>
        <p:origin x="1152" y="66"/>
      </p:cViewPr>
      <p:guideLst>
        <p:guide orient="horz" pos="648"/>
        <p:guide orient="horz" pos="4138"/>
        <p:guide pos="12"/>
        <p:guide pos="60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3" d="100"/>
          <a:sy n="53" d="100"/>
        </p:scale>
        <p:origin x="-2868" y="-90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78427" cy="511730"/>
          </a:xfrm>
          <a:prstGeom prst="rect">
            <a:avLst/>
          </a:prstGeom>
        </p:spPr>
        <p:txBody>
          <a:bodyPr vert="horz" lIns="99035" tIns="49518" rIns="99035" bIns="49518" rtlCol="0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4023994" y="3"/>
            <a:ext cx="3078427" cy="511730"/>
          </a:xfrm>
          <a:prstGeom prst="rect">
            <a:avLst/>
          </a:prstGeom>
        </p:spPr>
        <p:txBody>
          <a:bodyPr vert="horz" lIns="99035" tIns="49518" rIns="99035" bIns="49518" rtlCol="0"/>
          <a:lstStyle>
            <a:lvl1pPr algn="r">
              <a:defRPr sz="1100"/>
            </a:lvl1pPr>
          </a:lstStyle>
          <a:p>
            <a:fld id="{B326A6B0-F2E4-7040-BB4B-9D5510E76F25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8427" cy="511730"/>
          </a:xfrm>
          <a:prstGeom prst="rect">
            <a:avLst/>
          </a:prstGeom>
        </p:spPr>
        <p:txBody>
          <a:bodyPr vert="horz" lIns="99035" tIns="49518" rIns="99035" bIns="49518" rtlCol="0" anchor="b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4023994" y="9721107"/>
            <a:ext cx="3078427" cy="511730"/>
          </a:xfrm>
          <a:prstGeom prst="rect">
            <a:avLst/>
          </a:prstGeom>
        </p:spPr>
        <p:txBody>
          <a:bodyPr vert="horz" lIns="99035" tIns="49518" rIns="99035" bIns="49518" rtlCol="0" anchor="b"/>
          <a:lstStyle>
            <a:lvl1pPr algn="r">
              <a:defRPr sz="1100"/>
            </a:lvl1pPr>
          </a:lstStyle>
          <a:p>
            <a:fld id="{313F81FC-12C4-184E-BB96-36DEF0D92B0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0987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100" b="0"/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994" y="3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100" b="0"/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1050" y="768350"/>
            <a:ext cx="554196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07" y="4861443"/>
            <a:ext cx="5683250" cy="460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1107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100" b="0"/>
            </a:lvl1pPr>
          </a:lstStyle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994" y="9721107"/>
            <a:ext cx="3078427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100" b="0"/>
            </a:lvl1pPr>
          </a:lstStyle>
          <a:p>
            <a:fld id="{0DEEF8FD-3196-400F-9E2E-A149F74B84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37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EF8FD-3196-400F-9E2E-A149F74B849A}" type="slidenum">
              <a:rPr lang="sv-SE" smtClean="0"/>
              <a:pPr/>
              <a:t>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8761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EF8FD-3196-400F-9E2E-A149F74B849A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0547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EF8FD-3196-400F-9E2E-A149F74B849A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728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EF8FD-3196-400F-9E2E-A149F74B849A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852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 bwMode="auto">
          <a:xfrm>
            <a:off x="19050" y="85725"/>
            <a:ext cx="3834000" cy="6685200"/>
          </a:xfrm>
          <a:prstGeom prst="rect">
            <a:avLst/>
          </a:prstGeom>
          <a:solidFill>
            <a:srgbClr val="FAA8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sv-SE" smtClean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43400" y="2362200"/>
            <a:ext cx="4953000" cy="1143000"/>
          </a:xfrm>
          <a:prstGeom prst="rect">
            <a:avLst/>
          </a:prstGeom>
        </p:spPr>
        <p:txBody>
          <a:bodyPr vert="horz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Rektangel 3"/>
          <p:cNvSpPr/>
          <p:nvPr userDrawn="1"/>
        </p:nvSpPr>
        <p:spPr>
          <a:xfrm flipH="1" flipV="1">
            <a:off x="19050" y="20109"/>
            <a:ext cx="9867600" cy="45719"/>
          </a:xfrm>
          <a:prstGeom prst="rect">
            <a:avLst/>
          </a:prstGeom>
          <a:solidFill>
            <a:srgbClr val="FAA8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5" name="Rektangel 4"/>
          <p:cNvSpPr/>
          <p:nvPr userDrawn="1"/>
        </p:nvSpPr>
        <p:spPr>
          <a:xfrm rot="10800000" flipH="1" flipV="1">
            <a:off x="19050" y="6792382"/>
            <a:ext cx="9867600" cy="45719"/>
          </a:xfrm>
          <a:prstGeom prst="rect">
            <a:avLst/>
          </a:prstGeom>
          <a:solidFill>
            <a:srgbClr val="FAA8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0"/>
          </p:nvPr>
        </p:nvSpPr>
        <p:spPr>
          <a:xfrm>
            <a:off x="4343400" y="3671887"/>
            <a:ext cx="4953000" cy="16764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9E93F9-CAD0-364F-9CE6-4C9802C8F249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500246" y="6653108"/>
            <a:ext cx="329554" cy="12551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29E93F9-CAD0-364F-9CE6-4C9802C8F24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0"/>
          </p:nvPr>
        </p:nvSpPr>
        <p:spPr>
          <a:xfrm>
            <a:off x="560388" y="1916113"/>
            <a:ext cx="4464050" cy="237648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_First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203950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sv-SE" dirty="0"/>
          </a:p>
        </p:txBody>
      </p:sp>
      <p:sp>
        <p:nvSpPr>
          <p:cNvPr id="2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05200" y="620395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sv-SE"/>
          </a:p>
        </p:txBody>
      </p:sp>
      <p:sp>
        <p:nvSpPr>
          <p:cNvPr id="2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491663" y="6515100"/>
            <a:ext cx="331200" cy="126000"/>
          </a:xfrm>
          <a:prstGeom prst="rect">
            <a:avLst/>
          </a:prstGeom>
        </p:spPr>
        <p:txBody>
          <a:bodyPr/>
          <a:lstStyle/>
          <a:p>
            <a:fld id="{D80EB123-634B-FD4E-B438-5C0C355DF98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3" name="Platshållare för text 52"/>
          <p:cNvSpPr>
            <a:spLocks noGrp="1"/>
          </p:cNvSpPr>
          <p:nvPr>
            <p:ph type="body" sz="quarter" idx="13"/>
          </p:nvPr>
        </p:nvSpPr>
        <p:spPr>
          <a:xfrm>
            <a:off x="762000" y="2362200"/>
            <a:ext cx="4876800" cy="25908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Rektangel 5"/>
          <p:cNvSpPr/>
          <p:nvPr userDrawn="1"/>
        </p:nvSpPr>
        <p:spPr>
          <a:xfrm flipH="1" flipV="1">
            <a:off x="19050" y="88900"/>
            <a:ext cx="9867600" cy="4571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7" name="Rektangel 6"/>
          <p:cNvSpPr/>
          <p:nvPr userDrawn="1"/>
        </p:nvSpPr>
        <p:spPr>
          <a:xfrm flipH="1" flipV="1">
            <a:off x="19050" y="20109"/>
            <a:ext cx="9867600" cy="4571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 flipH="1" flipV="1">
            <a:off x="19050" y="225425"/>
            <a:ext cx="9867600" cy="1271586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 flipH="1" flipV="1">
            <a:off x="19050" y="157691"/>
            <a:ext cx="9867600" cy="4571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 rot="10800000" flipH="1" flipV="1">
            <a:off x="19050" y="6723591"/>
            <a:ext cx="9867600" cy="4571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 rot="10800000" flipH="1" flipV="1">
            <a:off x="19050" y="6792382"/>
            <a:ext cx="9867600" cy="4571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 rot="10800000" flipH="1" flipV="1">
            <a:off x="19050" y="6654800"/>
            <a:ext cx="9867600" cy="4571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 smtClean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9967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 flipH="1" flipV="1">
            <a:off x="19050" y="20109"/>
            <a:ext cx="9867600" cy="4571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5" name="Rektangel 4"/>
          <p:cNvSpPr/>
          <p:nvPr userDrawn="1"/>
        </p:nvSpPr>
        <p:spPr>
          <a:xfrm rot="10800000" flipH="1" flipV="1">
            <a:off x="19050" y="6792382"/>
            <a:ext cx="9867600" cy="4571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9E93F9-CAD0-364F-9CE6-4C9802C8F249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10" descr="EFFSO_logo-green-RGB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961731" y="2773339"/>
            <a:ext cx="3982538" cy="131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97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xfrm>
            <a:off x="3368675" y="6581775"/>
            <a:ext cx="3136900" cy="1968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Change this in 'View' - 'Header and Footer'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63498-47B1-4EF8-BCF2-82F646D1B3C7}" type="slidenum">
              <a:rPr lang="en-US" altLang="sv-SE"/>
              <a:pPr/>
              <a:t>‹#›</a:t>
            </a:fld>
            <a:endParaRPr lang="en-US" altLang="sv-SE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622300" y="6583363"/>
            <a:ext cx="2311400" cy="1984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sv-SE"/>
              <a:t>2009-09-25</a:t>
            </a:r>
          </a:p>
        </p:txBody>
      </p:sp>
    </p:spTree>
    <p:extLst>
      <p:ext uri="{BB962C8B-B14F-4D97-AF65-F5344CB8AC3E}">
        <p14:creationId xmlns:p14="http://schemas.microsoft.com/office/powerpoint/2010/main" val="340034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54102741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8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500246" y="6653108"/>
            <a:ext cx="329554" cy="12551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B29E93F9-CAD0-364F-9CE6-4C9802C8F24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10"/>
          <p:cNvSpPr/>
          <p:nvPr/>
        </p:nvSpPr>
        <p:spPr>
          <a:xfrm rot="10800000" flipH="1" flipV="1">
            <a:off x="19050" y="6792382"/>
            <a:ext cx="9867600" cy="45719"/>
          </a:xfrm>
          <a:prstGeom prst="rect">
            <a:avLst/>
          </a:prstGeom>
          <a:solidFill>
            <a:srgbClr val="FAA8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128587" y="188640"/>
            <a:ext cx="9648826" cy="801960"/>
          </a:xfrm>
          <a:prstGeom prst="rect">
            <a:avLst/>
          </a:prstGeom>
        </p:spPr>
        <p:txBody>
          <a:bodyPr vert="horz" lIns="54000" tIns="36000" rIns="54000" bIns="3600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128587" y="1124744"/>
            <a:ext cx="4457550" cy="1149921"/>
          </a:xfrm>
          <a:prstGeom prst="rect">
            <a:avLst/>
          </a:prstGeom>
        </p:spPr>
        <p:txBody>
          <a:bodyPr vert="horz" lIns="54000" tIns="36000" rIns="54000" bIns="36000" rtlCol="0">
            <a:sp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1" name="Rektangel 9"/>
          <p:cNvSpPr/>
          <p:nvPr userDrawn="1"/>
        </p:nvSpPr>
        <p:spPr>
          <a:xfrm flipH="1" flipV="1">
            <a:off x="19050" y="20109"/>
            <a:ext cx="9867600" cy="45719"/>
          </a:xfrm>
          <a:prstGeom prst="rect">
            <a:avLst/>
          </a:prstGeom>
          <a:solidFill>
            <a:srgbClr val="FAA8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dirty="0" smtClean="0"/>
              <a:t> </a:t>
            </a:r>
            <a:endParaRPr lang="sv-SE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8353018" y="6467180"/>
            <a:ext cx="1350001" cy="4480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0" r:id="rId3"/>
    <p:sldLayoutId id="2147483654" r:id="rId4"/>
    <p:sldLayoutId id="2147483666" r:id="rId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175" indent="-3175" algn="l" rtl="0" eaLnBrk="1" fontAlgn="base" hangingPunct="1">
        <a:lnSpc>
          <a:spcPct val="100000"/>
        </a:lnSpc>
        <a:spcBef>
          <a:spcPct val="30000"/>
        </a:spcBef>
        <a:spcAft>
          <a:spcPct val="0"/>
        </a:spcAft>
        <a:buClr>
          <a:schemeClr val="accent4"/>
        </a:buClr>
        <a:buFont typeface="Arial" pitchFamily="34" charset="0"/>
        <a:buNone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accent4"/>
        </a:buClr>
        <a:buSzPct val="120000"/>
        <a:buFont typeface="Arial" pitchFamily="34" charset="0"/>
        <a:buChar char="▪"/>
        <a:defRPr sz="1400">
          <a:solidFill>
            <a:schemeClr val="tx1"/>
          </a:solidFill>
          <a:latin typeface="+mn-lt"/>
        </a:defRPr>
      </a:lvl2pPr>
      <a:lvl3pPr marL="355600" indent="-18000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accent4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3pPr>
      <a:lvl4pPr marL="541338" indent="-179388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accent4"/>
        </a:buClr>
        <a:buSzPct val="120000"/>
        <a:buFont typeface="Times New Roman" pitchFamily="18" charset="0"/>
        <a:buChar char="▫"/>
        <a:defRPr sz="1400">
          <a:solidFill>
            <a:schemeClr val="tx1"/>
          </a:solidFill>
          <a:latin typeface="+mn-lt"/>
        </a:defRPr>
      </a:lvl4pPr>
      <a:lvl5pPr marL="715963" indent="-179388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accent4"/>
        </a:buClr>
        <a:buFont typeface="Arial" pitchFamily="34" charset="0"/>
        <a:buChar char="-"/>
        <a:defRPr sz="1400">
          <a:solidFill>
            <a:schemeClr val="tx1"/>
          </a:solidFill>
          <a:latin typeface="+mn-lt"/>
        </a:defRPr>
      </a:lvl5pPr>
      <a:lvl6pPr marL="1493838" indent="-228600" algn="l" rtl="0" eaLnBrk="1" fontAlgn="base" hangingPunct="1"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−"/>
        <a:defRPr sz="1600">
          <a:solidFill>
            <a:schemeClr val="tx1"/>
          </a:solidFill>
          <a:latin typeface="+mn-lt"/>
        </a:defRPr>
      </a:lvl6pPr>
      <a:lvl7pPr marL="1951038" indent="-228600" algn="l" rtl="0" eaLnBrk="1" fontAlgn="base" hangingPunct="1"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−"/>
        <a:defRPr sz="1600">
          <a:solidFill>
            <a:schemeClr val="tx1"/>
          </a:solidFill>
          <a:latin typeface="+mn-lt"/>
        </a:defRPr>
      </a:lvl7pPr>
      <a:lvl8pPr marL="2408238" indent="-228600" algn="l" rtl="0" eaLnBrk="1" fontAlgn="base" hangingPunct="1"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−"/>
        <a:defRPr sz="1600">
          <a:solidFill>
            <a:schemeClr val="tx1"/>
          </a:solidFill>
          <a:latin typeface="+mn-lt"/>
        </a:defRPr>
      </a:lvl8pPr>
      <a:lvl9pPr marL="2865438" indent="-228600" algn="l" rtl="0" eaLnBrk="1" fontAlgn="base" hangingPunct="1"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−"/>
        <a:defRPr sz="16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4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4.emf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4.emf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4.emf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/>
          </p:cNvGraphicFramePr>
          <p:nvPr>
            <p:custDataLst>
              <p:tags r:id="rId2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92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0"/>
              </a:spcBef>
            </a:pPr>
            <a:endParaRPr kumimoji="0" lang="en-GB" sz="120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AutoShape 69"/>
          <p:cNvSpPr>
            <a:spLocks noChangeAspect="1" noChangeArrowheads="1" noTextEdit="1"/>
          </p:cNvSpPr>
          <p:nvPr/>
        </p:nvSpPr>
        <p:spPr bwMode="auto">
          <a:xfrm>
            <a:off x="2603500" y="1755775"/>
            <a:ext cx="4768850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" name="Freeform 71"/>
          <p:cNvSpPr>
            <a:spLocks/>
          </p:cNvSpPr>
          <p:nvPr/>
        </p:nvSpPr>
        <p:spPr bwMode="auto">
          <a:xfrm>
            <a:off x="2622550" y="1774825"/>
            <a:ext cx="4505325" cy="4352925"/>
          </a:xfrm>
          <a:custGeom>
            <a:avLst/>
            <a:gdLst>
              <a:gd name="T0" fmla="*/ 55 w 473"/>
              <a:gd name="T1" fmla="*/ 190 h 457"/>
              <a:gd name="T2" fmla="*/ 34 w 473"/>
              <a:gd name="T3" fmla="*/ 152 h 457"/>
              <a:gd name="T4" fmla="*/ 106 w 473"/>
              <a:gd name="T5" fmla="*/ 118 h 457"/>
              <a:gd name="T6" fmla="*/ 132 w 473"/>
              <a:gd name="T7" fmla="*/ 79 h 457"/>
              <a:gd name="T8" fmla="*/ 168 w 473"/>
              <a:gd name="T9" fmla="*/ 71 h 457"/>
              <a:gd name="T10" fmla="*/ 170 w 473"/>
              <a:gd name="T11" fmla="*/ 76 h 457"/>
              <a:gd name="T12" fmla="*/ 221 w 473"/>
              <a:gd name="T13" fmla="*/ 28 h 457"/>
              <a:gd name="T14" fmla="*/ 251 w 473"/>
              <a:gd name="T15" fmla="*/ 33 h 457"/>
              <a:gd name="T16" fmla="*/ 300 w 473"/>
              <a:gd name="T17" fmla="*/ 0 h 457"/>
              <a:gd name="T18" fmla="*/ 352 w 473"/>
              <a:gd name="T19" fmla="*/ 76 h 457"/>
              <a:gd name="T20" fmla="*/ 380 w 473"/>
              <a:gd name="T21" fmla="*/ 23 h 457"/>
              <a:gd name="T22" fmla="*/ 423 w 473"/>
              <a:gd name="T23" fmla="*/ 112 h 457"/>
              <a:gd name="T24" fmla="*/ 452 w 473"/>
              <a:gd name="T25" fmla="*/ 102 h 457"/>
              <a:gd name="T26" fmla="*/ 460 w 473"/>
              <a:gd name="T27" fmla="*/ 126 h 457"/>
              <a:gd name="T28" fmla="*/ 452 w 473"/>
              <a:gd name="T29" fmla="*/ 176 h 457"/>
              <a:gd name="T30" fmla="*/ 468 w 473"/>
              <a:gd name="T31" fmla="*/ 184 h 457"/>
              <a:gd name="T32" fmla="*/ 445 w 473"/>
              <a:gd name="T33" fmla="*/ 232 h 457"/>
              <a:gd name="T34" fmla="*/ 473 w 473"/>
              <a:gd name="T35" fmla="*/ 225 h 457"/>
              <a:gd name="T36" fmla="*/ 417 w 473"/>
              <a:gd name="T37" fmla="*/ 312 h 457"/>
              <a:gd name="T38" fmla="*/ 438 w 473"/>
              <a:gd name="T39" fmla="*/ 343 h 457"/>
              <a:gd name="T40" fmla="*/ 331 w 473"/>
              <a:gd name="T41" fmla="*/ 389 h 457"/>
              <a:gd name="T42" fmla="*/ 258 w 473"/>
              <a:gd name="T43" fmla="*/ 443 h 457"/>
              <a:gd name="T44" fmla="*/ 257 w 473"/>
              <a:gd name="T45" fmla="*/ 431 h 457"/>
              <a:gd name="T46" fmla="*/ 219 w 473"/>
              <a:gd name="T47" fmla="*/ 457 h 457"/>
              <a:gd name="T48" fmla="*/ 98 w 473"/>
              <a:gd name="T49" fmla="*/ 416 h 457"/>
              <a:gd name="T50" fmla="*/ 42 w 473"/>
              <a:gd name="T51" fmla="*/ 357 h 457"/>
              <a:gd name="T52" fmla="*/ 43 w 473"/>
              <a:gd name="T53" fmla="*/ 328 h 457"/>
              <a:gd name="T54" fmla="*/ 65 w 473"/>
              <a:gd name="T55" fmla="*/ 307 h 457"/>
              <a:gd name="T56" fmla="*/ 0 w 473"/>
              <a:gd name="T57" fmla="*/ 233 h 457"/>
              <a:gd name="T58" fmla="*/ 39 w 473"/>
              <a:gd name="T59" fmla="*/ 182 h 457"/>
              <a:gd name="T60" fmla="*/ 55 w 473"/>
              <a:gd name="T61" fmla="*/ 190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73" h="457">
                <a:moveTo>
                  <a:pt x="55" y="190"/>
                </a:moveTo>
                <a:lnTo>
                  <a:pt x="34" y="152"/>
                </a:lnTo>
                <a:lnTo>
                  <a:pt x="106" y="118"/>
                </a:lnTo>
                <a:lnTo>
                  <a:pt x="132" y="79"/>
                </a:lnTo>
                <a:lnTo>
                  <a:pt x="168" y="71"/>
                </a:lnTo>
                <a:lnTo>
                  <a:pt x="170" y="76"/>
                </a:lnTo>
                <a:lnTo>
                  <a:pt x="221" y="28"/>
                </a:lnTo>
                <a:lnTo>
                  <a:pt x="251" y="33"/>
                </a:lnTo>
                <a:lnTo>
                  <a:pt x="300" y="0"/>
                </a:lnTo>
                <a:lnTo>
                  <a:pt x="352" y="76"/>
                </a:lnTo>
                <a:lnTo>
                  <a:pt x="380" y="23"/>
                </a:lnTo>
                <a:lnTo>
                  <a:pt x="423" y="112"/>
                </a:lnTo>
                <a:lnTo>
                  <a:pt x="452" y="102"/>
                </a:lnTo>
                <a:lnTo>
                  <a:pt x="460" y="126"/>
                </a:lnTo>
                <a:lnTo>
                  <a:pt x="452" y="176"/>
                </a:lnTo>
                <a:lnTo>
                  <a:pt x="468" y="184"/>
                </a:lnTo>
                <a:lnTo>
                  <a:pt x="445" y="232"/>
                </a:lnTo>
                <a:lnTo>
                  <a:pt x="473" y="225"/>
                </a:lnTo>
                <a:lnTo>
                  <a:pt x="417" y="312"/>
                </a:lnTo>
                <a:lnTo>
                  <a:pt x="438" y="343"/>
                </a:lnTo>
                <a:lnTo>
                  <a:pt x="331" y="389"/>
                </a:lnTo>
                <a:lnTo>
                  <a:pt x="258" y="443"/>
                </a:lnTo>
                <a:lnTo>
                  <a:pt x="257" y="431"/>
                </a:lnTo>
                <a:lnTo>
                  <a:pt x="219" y="457"/>
                </a:lnTo>
                <a:lnTo>
                  <a:pt x="98" y="416"/>
                </a:lnTo>
                <a:lnTo>
                  <a:pt x="42" y="357"/>
                </a:lnTo>
                <a:lnTo>
                  <a:pt x="43" y="328"/>
                </a:lnTo>
                <a:lnTo>
                  <a:pt x="65" y="307"/>
                </a:lnTo>
                <a:lnTo>
                  <a:pt x="0" y="233"/>
                </a:lnTo>
                <a:lnTo>
                  <a:pt x="39" y="182"/>
                </a:lnTo>
                <a:lnTo>
                  <a:pt x="55" y="190"/>
                </a:lnTo>
                <a:close/>
              </a:path>
            </a:pathLst>
          </a:custGeom>
          <a:solidFill>
            <a:srgbClr val="FFE07D"/>
          </a:solidFill>
          <a:ln>
            <a:noFill/>
          </a:ln>
          <a:extLst/>
        </p:spPr>
        <p:txBody>
          <a:bodyPr/>
          <a:lstStyle/>
          <a:p>
            <a:endParaRPr lang="sv-SE"/>
          </a:p>
        </p:txBody>
      </p:sp>
      <p:sp>
        <p:nvSpPr>
          <p:cNvPr id="19" name="Freeform 72"/>
          <p:cNvSpPr>
            <a:spLocks/>
          </p:cNvSpPr>
          <p:nvPr/>
        </p:nvSpPr>
        <p:spPr bwMode="auto">
          <a:xfrm>
            <a:off x="2622550" y="1774825"/>
            <a:ext cx="4505325" cy="4352925"/>
          </a:xfrm>
          <a:custGeom>
            <a:avLst/>
            <a:gdLst>
              <a:gd name="T0" fmla="*/ 55 w 473"/>
              <a:gd name="T1" fmla="*/ 190 h 457"/>
              <a:gd name="T2" fmla="*/ 34 w 473"/>
              <a:gd name="T3" fmla="*/ 152 h 457"/>
              <a:gd name="T4" fmla="*/ 106 w 473"/>
              <a:gd name="T5" fmla="*/ 118 h 457"/>
              <a:gd name="T6" fmla="*/ 132 w 473"/>
              <a:gd name="T7" fmla="*/ 79 h 457"/>
              <a:gd name="T8" fmla="*/ 168 w 473"/>
              <a:gd name="T9" fmla="*/ 71 h 457"/>
              <a:gd name="T10" fmla="*/ 170 w 473"/>
              <a:gd name="T11" fmla="*/ 76 h 457"/>
              <a:gd name="T12" fmla="*/ 221 w 473"/>
              <a:gd name="T13" fmla="*/ 28 h 457"/>
              <a:gd name="T14" fmla="*/ 251 w 473"/>
              <a:gd name="T15" fmla="*/ 33 h 457"/>
              <a:gd name="T16" fmla="*/ 300 w 473"/>
              <a:gd name="T17" fmla="*/ 0 h 457"/>
              <a:gd name="T18" fmla="*/ 352 w 473"/>
              <a:gd name="T19" fmla="*/ 76 h 457"/>
              <a:gd name="T20" fmla="*/ 380 w 473"/>
              <a:gd name="T21" fmla="*/ 23 h 457"/>
              <a:gd name="T22" fmla="*/ 423 w 473"/>
              <a:gd name="T23" fmla="*/ 112 h 457"/>
              <a:gd name="T24" fmla="*/ 452 w 473"/>
              <a:gd name="T25" fmla="*/ 102 h 457"/>
              <a:gd name="T26" fmla="*/ 460 w 473"/>
              <a:gd name="T27" fmla="*/ 126 h 457"/>
              <a:gd name="T28" fmla="*/ 452 w 473"/>
              <a:gd name="T29" fmla="*/ 176 h 457"/>
              <a:gd name="T30" fmla="*/ 468 w 473"/>
              <a:gd name="T31" fmla="*/ 184 h 457"/>
              <a:gd name="T32" fmla="*/ 445 w 473"/>
              <a:gd name="T33" fmla="*/ 232 h 457"/>
              <a:gd name="T34" fmla="*/ 473 w 473"/>
              <a:gd name="T35" fmla="*/ 225 h 457"/>
              <a:gd name="T36" fmla="*/ 417 w 473"/>
              <a:gd name="T37" fmla="*/ 312 h 457"/>
              <a:gd name="T38" fmla="*/ 438 w 473"/>
              <a:gd name="T39" fmla="*/ 343 h 457"/>
              <a:gd name="T40" fmla="*/ 331 w 473"/>
              <a:gd name="T41" fmla="*/ 389 h 457"/>
              <a:gd name="T42" fmla="*/ 258 w 473"/>
              <a:gd name="T43" fmla="*/ 443 h 457"/>
              <a:gd name="T44" fmla="*/ 257 w 473"/>
              <a:gd name="T45" fmla="*/ 431 h 457"/>
              <a:gd name="T46" fmla="*/ 219 w 473"/>
              <a:gd name="T47" fmla="*/ 457 h 457"/>
              <a:gd name="T48" fmla="*/ 98 w 473"/>
              <a:gd name="T49" fmla="*/ 416 h 457"/>
              <a:gd name="T50" fmla="*/ 42 w 473"/>
              <a:gd name="T51" fmla="*/ 357 h 457"/>
              <a:gd name="T52" fmla="*/ 43 w 473"/>
              <a:gd name="T53" fmla="*/ 328 h 457"/>
              <a:gd name="T54" fmla="*/ 65 w 473"/>
              <a:gd name="T55" fmla="*/ 307 h 457"/>
              <a:gd name="T56" fmla="*/ 0 w 473"/>
              <a:gd name="T57" fmla="*/ 233 h 457"/>
              <a:gd name="T58" fmla="*/ 39 w 473"/>
              <a:gd name="T59" fmla="*/ 182 h 457"/>
              <a:gd name="T60" fmla="*/ 55 w 473"/>
              <a:gd name="T61" fmla="*/ 190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73" h="457">
                <a:moveTo>
                  <a:pt x="55" y="190"/>
                </a:moveTo>
                <a:lnTo>
                  <a:pt x="34" y="152"/>
                </a:lnTo>
                <a:lnTo>
                  <a:pt x="106" y="118"/>
                </a:lnTo>
                <a:lnTo>
                  <a:pt x="132" y="79"/>
                </a:lnTo>
                <a:lnTo>
                  <a:pt x="168" y="71"/>
                </a:lnTo>
                <a:lnTo>
                  <a:pt x="170" y="76"/>
                </a:lnTo>
                <a:lnTo>
                  <a:pt x="221" y="28"/>
                </a:lnTo>
                <a:lnTo>
                  <a:pt x="251" y="33"/>
                </a:lnTo>
                <a:lnTo>
                  <a:pt x="300" y="0"/>
                </a:lnTo>
                <a:lnTo>
                  <a:pt x="352" y="76"/>
                </a:lnTo>
                <a:lnTo>
                  <a:pt x="380" y="23"/>
                </a:lnTo>
                <a:lnTo>
                  <a:pt x="423" y="112"/>
                </a:lnTo>
                <a:lnTo>
                  <a:pt x="452" y="102"/>
                </a:lnTo>
                <a:lnTo>
                  <a:pt x="460" y="126"/>
                </a:lnTo>
                <a:lnTo>
                  <a:pt x="452" y="176"/>
                </a:lnTo>
                <a:lnTo>
                  <a:pt x="468" y="184"/>
                </a:lnTo>
                <a:lnTo>
                  <a:pt x="445" y="232"/>
                </a:lnTo>
                <a:lnTo>
                  <a:pt x="473" y="225"/>
                </a:lnTo>
                <a:lnTo>
                  <a:pt x="417" y="312"/>
                </a:lnTo>
                <a:lnTo>
                  <a:pt x="438" y="343"/>
                </a:lnTo>
                <a:lnTo>
                  <a:pt x="331" y="389"/>
                </a:lnTo>
                <a:lnTo>
                  <a:pt x="258" y="443"/>
                </a:lnTo>
                <a:lnTo>
                  <a:pt x="257" y="431"/>
                </a:lnTo>
                <a:lnTo>
                  <a:pt x="219" y="457"/>
                </a:lnTo>
                <a:lnTo>
                  <a:pt x="98" y="416"/>
                </a:lnTo>
                <a:lnTo>
                  <a:pt x="42" y="357"/>
                </a:lnTo>
                <a:lnTo>
                  <a:pt x="43" y="328"/>
                </a:lnTo>
                <a:lnTo>
                  <a:pt x="65" y="307"/>
                </a:lnTo>
                <a:lnTo>
                  <a:pt x="0" y="233"/>
                </a:lnTo>
                <a:lnTo>
                  <a:pt x="39" y="182"/>
                </a:lnTo>
                <a:lnTo>
                  <a:pt x="55" y="190"/>
                </a:lnTo>
                <a:close/>
              </a:path>
            </a:pathLst>
          </a:custGeom>
          <a:noFill/>
          <a:ln w="0">
            <a:solidFill>
              <a:srgbClr val="25221E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" name="Line 74"/>
          <p:cNvSpPr>
            <a:spLocks noChangeShapeType="1"/>
          </p:cNvSpPr>
          <p:nvPr/>
        </p:nvSpPr>
        <p:spPr bwMode="auto">
          <a:xfrm flipV="1">
            <a:off x="3536950" y="2879725"/>
            <a:ext cx="95250" cy="152400"/>
          </a:xfrm>
          <a:prstGeom prst="line">
            <a:avLst/>
          </a:prstGeom>
          <a:noFill/>
          <a:ln w="0">
            <a:solidFill>
              <a:srgbClr val="25221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" name="Line 75"/>
          <p:cNvSpPr>
            <a:spLocks noChangeShapeType="1"/>
          </p:cNvSpPr>
          <p:nvPr/>
        </p:nvSpPr>
        <p:spPr bwMode="auto">
          <a:xfrm flipV="1">
            <a:off x="5889625" y="2451100"/>
            <a:ext cx="114300" cy="219075"/>
          </a:xfrm>
          <a:prstGeom prst="line">
            <a:avLst/>
          </a:prstGeom>
          <a:noFill/>
          <a:ln w="0">
            <a:solidFill>
              <a:srgbClr val="25221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2" name="Line 76"/>
          <p:cNvSpPr>
            <a:spLocks noChangeShapeType="1"/>
          </p:cNvSpPr>
          <p:nvPr/>
        </p:nvSpPr>
        <p:spPr bwMode="auto">
          <a:xfrm>
            <a:off x="4222750" y="2441575"/>
            <a:ext cx="76200" cy="266700"/>
          </a:xfrm>
          <a:prstGeom prst="line">
            <a:avLst/>
          </a:prstGeom>
          <a:noFill/>
          <a:ln w="0">
            <a:solidFill>
              <a:srgbClr val="25221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3" name="Freeform 77"/>
          <p:cNvSpPr>
            <a:spLocks/>
          </p:cNvSpPr>
          <p:nvPr/>
        </p:nvSpPr>
        <p:spPr bwMode="auto">
          <a:xfrm>
            <a:off x="3927475" y="2489200"/>
            <a:ext cx="1943100" cy="409575"/>
          </a:xfrm>
          <a:custGeom>
            <a:avLst/>
            <a:gdLst>
              <a:gd name="T0" fmla="*/ 0 w 204"/>
              <a:gd name="T1" fmla="*/ 43 h 43"/>
              <a:gd name="T2" fmla="*/ 81 w 204"/>
              <a:gd name="T3" fmla="*/ 0 h 43"/>
              <a:gd name="T4" fmla="*/ 104 w 204"/>
              <a:gd name="T5" fmla="*/ 35 h 43"/>
              <a:gd name="T6" fmla="*/ 182 w 204"/>
              <a:gd name="T7" fmla="*/ 6 h 43"/>
              <a:gd name="T8" fmla="*/ 204 w 204"/>
              <a:gd name="T9" fmla="*/ 41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4" h="43">
                <a:moveTo>
                  <a:pt x="0" y="43"/>
                </a:moveTo>
                <a:lnTo>
                  <a:pt x="81" y="0"/>
                </a:lnTo>
                <a:lnTo>
                  <a:pt x="104" y="35"/>
                </a:lnTo>
                <a:lnTo>
                  <a:pt x="182" y="6"/>
                </a:lnTo>
                <a:lnTo>
                  <a:pt x="204" y="41"/>
                </a:lnTo>
              </a:path>
            </a:pathLst>
          </a:custGeom>
          <a:noFill/>
          <a:ln w="0">
            <a:solidFill>
              <a:srgbClr val="25221E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4" name="Line 78"/>
          <p:cNvSpPr>
            <a:spLocks noChangeShapeType="1"/>
          </p:cNvSpPr>
          <p:nvPr/>
        </p:nvSpPr>
        <p:spPr bwMode="auto">
          <a:xfrm>
            <a:off x="6499225" y="3346450"/>
            <a:ext cx="447675" cy="123825"/>
          </a:xfrm>
          <a:prstGeom prst="line">
            <a:avLst/>
          </a:prstGeom>
          <a:noFill/>
          <a:ln w="0">
            <a:solidFill>
              <a:srgbClr val="25221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5" name="Freeform 79"/>
          <p:cNvSpPr>
            <a:spLocks/>
          </p:cNvSpPr>
          <p:nvPr/>
        </p:nvSpPr>
        <p:spPr bwMode="auto">
          <a:xfrm>
            <a:off x="6289675" y="4689475"/>
            <a:ext cx="323850" cy="85725"/>
          </a:xfrm>
          <a:custGeom>
            <a:avLst/>
            <a:gdLst>
              <a:gd name="T0" fmla="*/ 0 w 34"/>
              <a:gd name="T1" fmla="*/ 9 h 9"/>
              <a:gd name="T2" fmla="*/ 26 w 34"/>
              <a:gd name="T3" fmla="*/ 0 h 9"/>
              <a:gd name="T4" fmla="*/ 34 w 34"/>
              <a:gd name="T5" fmla="*/ 7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" h="9">
                <a:moveTo>
                  <a:pt x="0" y="9"/>
                </a:moveTo>
                <a:lnTo>
                  <a:pt x="26" y="0"/>
                </a:lnTo>
                <a:lnTo>
                  <a:pt x="34" y="7"/>
                </a:lnTo>
              </a:path>
            </a:pathLst>
          </a:custGeom>
          <a:noFill/>
          <a:ln w="0">
            <a:solidFill>
              <a:srgbClr val="25221E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6" name="Freeform 80"/>
          <p:cNvSpPr>
            <a:spLocks/>
          </p:cNvSpPr>
          <p:nvPr/>
        </p:nvSpPr>
        <p:spPr bwMode="auto">
          <a:xfrm>
            <a:off x="3213100" y="4660900"/>
            <a:ext cx="200025" cy="342900"/>
          </a:xfrm>
          <a:custGeom>
            <a:avLst/>
            <a:gdLst>
              <a:gd name="T0" fmla="*/ 21 w 21"/>
              <a:gd name="T1" fmla="*/ 36 h 36"/>
              <a:gd name="T2" fmla="*/ 8 w 21"/>
              <a:gd name="T3" fmla="*/ 0 h 36"/>
              <a:gd name="T4" fmla="*/ 0 w 21"/>
              <a:gd name="T5" fmla="*/ 6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" h="36">
                <a:moveTo>
                  <a:pt x="21" y="36"/>
                </a:moveTo>
                <a:lnTo>
                  <a:pt x="8" y="0"/>
                </a:lnTo>
                <a:lnTo>
                  <a:pt x="0" y="6"/>
                </a:lnTo>
              </a:path>
            </a:pathLst>
          </a:custGeom>
          <a:noFill/>
          <a:ln w="0">
            <a:solidFill>
              <a:srgbClr val="25221E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7" name="Rectangle 81"/>
          <p:cNvSpPr>
            <a:spLocks noChangeArrowheads="1"/>
          </p:cNvSpPr>
          <p:nvPr/>
        </p:nvSpPr>
        <p:spPr bwMode="auto">
          <a:xfrm>
            <a:off x="4748213" y="2249488"/>
            <a:ext cx="8969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Produktpris</a:t>
            </a:r>
            <a:endParaRPr lang="sv-SE" altLang="sv-SE"/>
          </a:p>
        </p:txBody>
      </p:sp>
      <p:sp>
        <p:nvSpPr>
          <p:cNvPr id="28" name="Rectangle 82"/>
          <p:cNvSpPr>
            <a:spLocks noChangeArrowheads="1"/>
          </p:cNvSpPr>
          <p:nvPr/>
        </p:nvSpPr>
        <p:spPr bwMode="auto">
          <a:xfrm>
            <a:off x="3622675" y="3148013"/>
            <a:ext cx="7889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 dirty="0">
                <a:solidFill>
                  <a:srgbClr val="25221E"/>
                </a:solidFill>
              </a:rPr>
              <a:t>Utbildning</a:t>
            </a:r>
            <a:endParaRPr lang="sv-SE" altLang="sv-SE" dirty="0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5357813" y="4922838"/>
            <a:ext cx="12430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Kvalitetssäkring</a:t>
            </a:r>
            <a:endParaRPr lang="sv-SE" altLang="sv-SE"/>
          </a:p>
        </p:txBody>
      </p:sp>
      <p:sp>
        <p:nvSpPr>
          <p:cNvPr id="30" name="Rectangle 84"/>
          <p:cNvSpPr>
            <a:spLocks noChangeArrowheads="1"/>
          </p:cNvSpPr>
          <p:nvPr/>
        </p:nvSpPr>
        <p:spPr bwMode="auto">
          <a:xfrm>
            <a:off x="4276725" y="4503738"/>
            <a:ext cx="15367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Leveransbevakning</a:t>
            </a:r>
            <a:endParaRPr lang="sv-SE" altLang="sv-SE"/>
          </a:p>
        </p:txBody>
      </p:sp>
      <p:sp>
        <p:nvSpPr>
          <p:cNvPr id="31" name="Rectangle 85"/>
          <p:cNvSpPr>
            <a:spLocks noChangeArrowheads="1"/>
          </p:cNvSpPr>
          <p:nvPr/>
        </p:nvSpPr>
        <p:spPr bwMode="auto">
          <a:xfrm>
            <a:off x="4902200" y="2984500"/>
            <a:ext cx="16637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Förbrukningsmaterial</a:t>
            </a:r>
            <a:endParaRPr lang="sv-SE" altLang="sv-SE"/>
          </a:p>
        </p:txBody>
      </p:sp>
      <p:sp>
        <p:nvSpPr>
          <p:cNvPr id="32" name="Rectangle 86"/>
          <p:cNvSpPr>
            <a:spLocks noChangeArrowheads="1"/>
          </p:cNvSpPr>
          <p:nvPr/>
        </p:nvSpPr>
        <p:spPr bwMode="auto">
          <a:xfrm>
            <a:off x="4660900" y="3375025"/>
            <a:ext cx="9842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Felhantering</a:t>
            </a:r>
            <a:endParaRPr lang="sv-SE" altLang="sv-SE"/>
          </a:p>
        </p:txBody>
      </p:sp>
      <p:sp>
        <p:nvSpPr>
          <p:cNvPr id="33" name="Rectangle 87"/>
          <p:cNvSpPr>
            <a:spLocks noChangeArrowheads="1"/>
          </p:cNvSpPr>
          <p:nvPr/>
        </p:nvSpPr>
        <p:spPr bwMode="auto">
          <a:xfrm>
            <a:off x="6297613" y="3548063"/>
            <a:ext cx="6016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Logistik</a:t>
            </a:r>
            <a:endParaRPr lang="sv-SE" altLang="sv-SE"/>
          </a:p>
        </p:txBody>
      </p:sp>
      <p:sp>
        <p:nvSpPr>
          <p:cNvPr id="34" name="Rectangle 88"/>
          <p:cNvSpPr>
            <a:spLocks noChangeArrowheads="1"/>
          </p:cNvSpPr>
          <p:nvPr/>
        </p:nvSpPr>
        <p:spPr bwMode="auto">
          <a:xfrm>
            <a:off x="3629025" y="5194300"/>
            <a:ext cx="10239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Programvara</a:t>
            </a:r>
            <a:endParaRPr lang="sv-SE" altLang="sv-SE"/>
          </a:p>
        </p:txBody>
      </p:sp>
      <p:sp>
        <p:nvSpPr>
          <p:cNvPr id="35" name="Rectangle 89"/>
          <p:cNvSpPr>
            <a:spLocks noChangeArrowheads="1"/>
          </p:cNvSpPr>
          <p:nvPr/>
        </p:nvSpPr>
        <p:spPr bwMode="auto">
          <a:xfrm>
            <a:off x="3217863" y="3692525"/>
            <a:ext cx="12303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Lagerkostnader</a:t>
            </a:r>
            <a:endParaRPr lang="sv-SE" altLang="sv-SE"/>
          </a:p>
        </p:txBody>
      </p:sp>
      <p:sp>
        <p:nvSpPr>
          <p:cNvPr id="36" name="Line 90"/>
          <p:cNvSpPr>
            <a:spLocks noChangeShapeType="1"/>
          </p:cNvSpPr>
          <p:nvPr/>
        </p:nvSpPr>
        <p:spPr bwMode="auto">
          <a:xfrm>
            <a:off x="7153275" y="1800225"/>
            <a:ext cx="0" cy="981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37" name="Line 91"/>
          <p:cNvSpPr>
            <a:spLocks noChangeShapeType="1"/>
          </p:cNvSpPr>
          <p:nvPr/>
        </p:nvSpPr>
        <p:spPr bwMode="auto">
          <a:xfrm>
            <a:off x="7750175" y="1825625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38" name="Text Box 93"/>
          <p:cNvSpPr txBox="1">
            <a:spLocks noChangeArrowheads="1"/>
          </p:cNvSpPr>
          <p:nvPr/>
        </p:nvSpPr>
        <p:spPr bwMode="auto">
          <a:xfrm rot="5400000">
            <a:off x="7070726" y="2068512"/>
            <a:ext cx="7620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0"/>
              </a:spcBef>
            </a:pPr>
            <a:r>
              <a:rPr lang="sv-SE" altLang="sv-SE" sz="1000" dirty="0"/>
              <a:t>Traditionellt </a:t>
            </a:r>
          </a:p>
          <a:p>
            <a:pPr algn="l">
              <a:spcBef>
                <a:spcPct val="0"/>
              </a:spcBef>
            </a:pPr>
            <a:r>
              <a:rPr lang="sv-SE" altLang="sv-SE" sz="1000" dirty="0"/>
              <a:t>prisfokus</a:t>
            </a:r>
          </a:p>
        </p:txBody>
      </p:sp>
      <p:sp>
        <p:nvSpPr>
          <p:cNvPr id="39" name="Text Box 94"/>
          <p:cNvSpPr txBox="1">
            <a:spLocks noChangeArrowheads="1"/>
          </p:cNvSpPr>
          <p:nvPr/>
        </p:nvSpPr>
        <p:spPr bwMode="auto">
          <a:xfrm rot="5400000">
            <a:off x="7429500" y="3868738"/>
            <a:ext cx="11842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0"/>
              </a:spcBef>
            </a:pPr>
            <a:r>
              <a:rPr lang="sv-SE" altLang="sv-SE" sz="1000" dirty="0"/>
              <a:t>Modernt TCO-fokus</a:t>
            </a:r>
          </a:p>
        </p:txBody>
      </p:sp>
      <p:sp>
        <p:nvSpPr>
          <p:cNvPr id="40" name="Rectangle 95"/>
          <p:cNvSpPr>
            <a:spLocks noChangeArrowheads="1"/>
          </p:cNvSpPr>
          <p:nvPr/>
        </p:nvSpPr>
        <p:spPr bwMode="auto">
          <a:xfrm>
            <a:off x="5557838" y="4186238"/>
            <a:ext cx="1143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Produktansvar</a:t>
            </a:r>
            <a:endParaRPr lang="sv-SE" altLang="sv-SE"/>
          </a:p>
        </p:txBody>
      </p:sp>
      <p:sp>
        <p:nvSpPr>
          <p:cNvPr id="41" name="Rectangle 96"/>
          <p:cNvSpPr>
            <a:spLocks noChangeArrowheads="1"/>
          </p:cNvSpPr>
          <p:nvPr/>
        </p:nvSpPr>
        <p:spPr bwMode="auto">
          <a:xfrm>
            <a:off x="3878263" y="4033838"/>
            <a:ext cx="7493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Skrotning</a:t>
            </a:r>
            <a:endParaRPr lang="sv-SE" altLang="sv-SE"/>
          </a:p>
        </p:txBody>
      </p:sp>
      <p:sp>
        <p:nvSpPr>
          <p:cNvPr id="42" name="Rectangle 97"/>
          <p:cNvSpPr>
            <a:spLocks noChangeArrowheads="1"/>
          </p:cNvSpPr>
          <p:nvPr/>
        </p:nvSpPr>
        <p:spPr bwMode="auto">
          <a:xfrm>
            <a:off x="4830763" y="3829050"/>
            <a:ext cx="14684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Produktionsbortfall</a:t>
            </a:r>
            <a:endParaRPr lang="sv-SE" altLang="sv-SE"/>
          </a:p>
        </p:txBody>
      </p:sp>
      <p:sp>
        <p:nvSpPr>
          <p:cNvPr id="43" name="Rectangle 98"/>
          <p:cNvSpPr>
            <a:spLocks noChangeArrowheads="1"/>
          </p:cNvSpPr>
          <p:nvPr/>
        </p:nvSpPr>
        <p:spPr bwMode="auto">
          <a:xfrm>
            <a:off x="4111625" y="4872038"/>
            <a:ext cx="758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Underhåll</a:t>
            </a:r>
            <a:endParaRPr lang="sv-SE" altLang="sv-SE"/>
          </a:p>
        </p:txBody>
      </p:sp>
      <p:sp>
        <p:nvSpPr>
          <p:cNvPr id="44" name="Rectangle 99"/>
          <p:cNvSpPr>
            <a:spLocks noChangeArrowheads="1"/>
          </p:cNvSpPr>
          <p:nvPr/>
        </p:nvSpPr>
        <p:spPr bwMode="auto">
          <a:xfrm>
            <a:off x="3259138" y="4384675"/>
            <a:ext cx="9159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Följdskador</a:t>
            </a:r>
            <a:endParaRPr lang="sv-SE" altLang="sv-SE"/>
          </a:p>
        </p:txBody>
      </p:sp>
      <p:sp>
        <p:nvSpPr>
          <p:cNvPr id="45" name="Rectangle 100"/>
          <p:cNvSpPr>
            <a:spLocks noChangeArrowheads="1"/>
          </p:cNvSpPr>
          <p:nvPr/>
        </p:nvSpPr>
        <p:spPr bwMode="auto">
          <a:xfrm>
            <a:off x="4186238" y="5495925"/>
            <a:ext cx="10937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sv-SE" altLang="sv-SE" sz="1400">
                <a:solidFill>
                  <a:srgbClr val="25221E"/>
                </a:solidFill>
              </a:rPr>
              <a:t>Driftspersonal</a:t>
            </a:r>
            <a:endParaRPr lang="sv-SE" altLang="sv-SE"/>
          </a:p>
        </p:txBody>
      </p:sp>
      <p:grpSp>
        <p:nvGrpSpPr>
          <p:cNvPr id="46" name="Group 101"/>
          <p:cNvGrpSpPr>
            <a:grpSpLocks/>
          </p:cNvGrpSpPr>
          <p:nvPr/>
        </p:nvGrpSpPr>
        <p:grpSpPr bwMode="auto">
          <a:xfrm rot="60000">
            <a:off x="219075" y="2682875"/>
            <a:ext cx="9166225" cy="257175"/>
            <a:chOff x="132" y="1078"/>
            <a:chExt cx="5774" cy="162"/>
          </a:xfrm>
        </p:grpSpPr>
        <p:sp>
          <p:nvSpPr>
            <p:cNvPr id="47" name="Freeform 102"/>
            <p:cNvSpPr>
              <a:spLocks/>
            </p:cNvSpPr>
            <p:nvPr/>
          </p:nvSpPr>
          <p:spPr bwMode="auto">
            <a:xfrm>
              <a:off x="132" y="1166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48" name="Freeform 103"/>
            <p:cNvSpPr>
              <a:spLocks/>
            </p:cNvSpPr>
            <p:nvPr/>
          </p:nvSpPr>
          <p:spPr bwMode="auto">
            <a:xfrm>
              <a:off x="610" y="1158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49" name="Freeform 104"/>
            <p:cNvSpPr>
              <a:spLocks/>
            </p:cNvSpPr>
            <p:nvPr/>
          </p:nvSpPr>
          <p:spPr bwMode="auto">
            <a:xfrm>
              <a:off x="1088" y="1150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50" name="Freeform 105"/>
            <p:cNvSpPr>
              <a:spLocks/>
            </p:cNvSpPr>
            <p:nvPr/>
          </p:nvSpPr>
          <p:spPr bwMode="auto">
            <a:xfrm>
              <a:off x="1566" y="1142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51" name="Freeform 106"/>
            <p:cNvSpPr>
              <a:spLocks/>
            </p:cNvSpPr>
            <p:nvPr/>
          </p:nvSpPr>
          <p:spPr bwMode="auto">
            <a:xfrm>
              <a:off x="2044" y="1134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52" name="Freeform 107"/>
            <p:cNvSpPr>
              <a:spLocks/>
            </p:cNvSpPr>
            <p:nvPr/>
          </p:nvSpPr>
          <p:spPr bwMode="auto">
            <a:xfrm>
              <a:off x="2522" y="1126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53" name="Freeform 108"/>
            <p:cNvSpPr>
              <a:spLocks/>
            </p:cNvSpPr>
            <p:nvPr/>
          </p:nvSpPr>
          <p:spPr bwMode="auto">
            <a:xfrm>
              <a:off x="3000" y="1118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54" name="Freeform 109"/>
            <p:cNvSpPr>
              <a:spLocks/>
            </p:cNvSpPr>
            <p:nvPr/>
          </p:nvSpPr>
          <p:spPr bwMode="auto">
            <a:xfrm>
              <a:off x="3478" y="1110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55" name="Freeform 110"/>
            <p:cNvSpPr>
              <a:spLocks/>
            </p:cNvSpPr>
            <p:nvPr/>
          </p:nvSpPr>
          <p:spPr bwMode="auto">
            <a:xfrm>
              <a:off x="3956" y="1102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56" name="Freeform 111"/>
            <p:cNvSpPr>
              <a:spLocks/>
            </p:cNvSpPr>
            <p:nvPr/>
          </p:nvSpPr>
          <p:spPr bwMode="auto">
            <a:xfrm>
              <a:off x="4434" y="1094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57" name="Freeform 112"/>
            <p:cNvSpPr>
              <a:spLocks/>
            </p:cNvSpPr>
            <p:nvPr/>
          </p:nvSpPr>
          <p:spPr bwMode="auto">
            <a:xfrm>
              <a:off x="4912" y="1086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58" name="Freeform 113"/>
            <p:cNvSpPr>
              <a:spLocks/>
            </p:cNvSpPr>
            <p:nvPr/>
          </p:nvSpPr>
          <p:spPr bwMode="auto">
            <a:xfrm>
              <a:off x="5390" y="1078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</p:grpSp>
      <p:sp>
        <p:nvSpPr>
          <p:cNvPr id="59" name="Rubrik 1"/>
          <p:cNvSpPr txBox="1">
            <a:spLocks/>
          </p:cNvSpPr>
          <p:nvPr/>
        </p:nvSpPr>
        <p:spPr>
          <a:xfrm>
            <a:off x="336175" y="188640"/>
            <a:ext cx="9441237" cy="801960"/>
          </a:xfrm>
          <a:prstGeom prst="rect">
            <a:avLst/>
          </a:prstGeom>
        </p:spPr>
        <p:txBody>
          <a:bodyPr vert="horz" lIns="54000" tIns="36000" rIns="54000" bIns="36000" rtlCol="0" anchor="t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v-SE" noProof="1" smtClean="0">
                <a:latin typeface="arial (Headings)"/>
                <a:cs typeface="arial (Headings)"/>
              </a:rPr>
              <a:t>Eastman Kodaks isbergsmodell</a:t>
            </a:r>
            <a:endParaRPr lang="sv-SE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336175" y="6501011"/>
            <a:ext cx="2749461" cy="30777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l"/>
            <a:r>
              <a:rPr lang="sv-SE" b="0" dirty="0" smtClean="0"/>
              <a:t>2015-02-23</a:t>
            </a:r>
          </a:p>
        </p:txBody>
      </p:sp>
    </p:spTree>
    <p:extLst>
      <p:ext uri="{BB962C8B-B14F-4D97-AF65-F5344CB8AC3E}">
        <p14:creationId xmlns:p14="http://schemas.microsoft.com/office/powerpoint/2010/main" val="103238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/>
          </p:cNvGraphicFramePr>
          <p:nvPr>
            <p:custDataLst>
              <p:tags r:id="rId2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11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0"/>
              </a:spcBef>
            </a:pPr>
            <a:endParaRPr kumimoji="0" lang="en-GB" sz="120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9" name="Rubrik 1"/>
          <p:cNvSpPr txBox="1">
            <a:spLocks/>
          </p:cNvSpPr>
          <p:nvPr/>
        </p:nvSpPr>
        <p:spPr>
          <a:xfrm>
            <a:off x="336175" y="188640"/>
            <a:ext cx="9441237" cy="801960"/>
          </a:xfrm>
          <a:prstGeom prst="rect">
            <a:avLst/>
          </a:prstGeom>
        </p:spPr>
        <p:txBody>
          <a:bodyPr vert="horz" lIns="54000" tIns="36000" rIns="54000" bIns="36000" rtlCol="0" anchor="t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v-SE" noProof="1" smtClean="0">
                <a:latin typeface="arial (Headings)"/>
                <a:cs typeface="arial (Headings)"/>
              </a:rPr>
              <a:t>En nedbrytning av isberget – TCO-modellen</a:t>
            </a:r>
            <a:endParaRPr lang="sv-SE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336175" y="6501011"/>
            <a:ext cx="2749461" cy="30777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l"/>
            <a:r>
              <a:rPr lang="sv-SE" b="0" dirty="0" smtClean="0"/>
              <a:t>2015-02-23</a:t>
            </a:r>
          </a:p>
        </p:txBody>
      </p:sp>
      <p:sp>
        <p:nvSpPr>
          <p:cNvPr id="61" name="Rectangle 5"/>
          <p:cNvSpPr>
            <a:spLocks noChangeArrowheads="1"/>
          </p:cNvSpPr>
          <p:nvPr/>
        </p:nvSpPr>
        <p:spPr bwMode="auto">
          <a:xfrm>
            <a:off x="838200" y="1562100"/>
            <a:ext cx="7886700" cy="34290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1"/>
              <a:t>Produktpris</a:t>
            </a:r>
          </a:p>
        </p:txBody>
      </p:sp>
      <p:sp>
        <p:nvSpPr>
          <p:cNvPr id="62" name="Rectangle 6"/>
          <p:cNvSpPr>
            <a:spLocks noChangeArrowheads="1"/>
          </p:cNvSpPr>
          <p:nvPr/>
        </p:nvSpPr>
        <p:spPr bwMode="auto">
          <a:xfrm>
            <a:off x="800100" y="2371725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Kvalificering</a:t>
            </a:r>
          </a:p>
        </p:txBody>
      </p:sp>
      <p:sp>
        <p:nvSpPr>
          <p:cNvPr id="63" name="Rectangle 7"/>
          <p:cNvSpPr>
            <a:spLocks noChangeArrowheads="1"/>
          </p:cNvSpPr>
          <p:nvPr/>
        </p:nvSpPr>
        <p:spPr bwMode="auto">
          <a:xfrm>
            <a:off x="2082800" y="2597150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Transport</a:t>
            </a: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3355975" y="2841625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Tull</a:t>
            </a:r>
          </a:p>
        </p:txBody>
      </p:sp>
      <p:sp>
        <p:nvSpPr>
          <p:cNvPr id="65" name="Rectangle 9"/>
          <p:cNvSpPr>
            <a:spLocks noChangeArrowheads="1"/>
          </p:cNvSpPr>
          <p:nvPr/>
        </p:nvSpPr>
        <p:spPr bwMode="auto">
          <a:xfrm>
            <a:off x="4629150" y="3057525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Försäkringar</a:t>
            </a:r>
          </a:p>
        </p:txBody>
      </p:sp>
      <p:sp>
        <p:nvSpPr>
          <p:cNvPr id="66" name="Rectangle 10"/>
          <p:cNvSpPr>
            <a:spLocks noChangeArrowheads="1"/>
          </p:cNvSpPr>
          <p:nvPr/>
        </p:nvSpPr>
        <p:spPr bwMode="auto">
          <a:xfrm>
            <a:off x="5899150" y="3289300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Lagring</a:t>
            </a:r>
          </a:p>
        </p:txBody>
      </p:sp>
      <p:sp>
        <p:nvSpPr>
          <p:cNvPr id="67" name="Rectangle 11"/>
          <p:cNvSpPr>
            <a:spLocks noChangeArrowheads="1"/>
          </p:cNvSpPr>
          <p:nvPr/>
        </p:nvSpPr>
        <p:spPr bwMode="auto">
          <a:xfrm>
            <a:off x="7172325" y="3533775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Finansiering</a:t>
            </a:r>
          </a:p>
        </p:txBody>
      </p:sp>
      <p:sp>
        <p:nvSpPr>
          <p:cNvPr id="68" name="Text Box 12"/>
          <p:cNvSpPr txBox="1">
            <a:spLocks noChangeArrowheads="1"/>
          </p:cNvSpPr>
          <p:nvPr/>
        </p:nvSpPr>
        <p:spPr bwMode="auto">
          <a:xfrm>
            <a:off x="6245225" y="2774950"/>
            <a:ext cx="2180652" cy="318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600" b="0" dirty="0"/>
              <a:t>Hemtagningskostnader</a:t>
            </a:r>
          </a:p>
        </p:txBody>
      </p:sp>
      <p:sp>
        <p:nvSpPr>
          <p:cNvPr id="69" name="Rectangle 13"/>
          <p:cNvSpPr>
            <a:spLocks noChangeArrowheads="1"/>
          </p:cNvSpPr>
          <p:nvPr/>
        </p:nvSpPr>
        <p:spPr bwMode="auto">
          <a:xfrm>
            <a:off x="863600" y="3540125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Projektering</a:t>
            </a:r>
          </a:p>
        </p:txBody>
      </p:sp>
      <p:sp>
        <p:nvSpPr>
          <p:cNvPr id="70" name="Rectangle 14"/>
          <p:cNvSpPr>
            <a:spLocks noChangeArrowheads="1"/>
          </p:cNvSpPr>
          <p:nvPr/>
        </p:nvSpPr>
        <p:spPr bwMode="auto">
          <a:xfrm>
            <a:off x="2146300" y="3765550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pPr>
              <a:spcBef>
                <a:spcPct val="0"/>
              </a:spcBef>
            </a:pPr>
            <a:r>
              <a:rPr lang="sv-SE" altLang="sv-SE" sz="1200" b="0" dirty="0"/>
              <a:t>Relationshantering</a:t>
            </a:r>
          </a:p>
        </p:txBody>
      </p:sp>
      <p:sp>
        <p:nvSpPr>
          <p:cNvPr id="71" name="Rectangle 15"/>
          <p:cNvSpPr>
            <a:spLocks noChangeArrowheads="1"/>
          </p:cNvSpPr>
          <p:nvPr/>
        </p:nvSpPr>
        <p:spPr bwMode="auto">
          <a:xfrm>
            <a:off x="3419475" y="4010025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Expediting</a:t>
            </a:r>
          </a:p>
        </p:txBody>
      </p:sp>
      <p:sp>
        <p:nvSpPr>
          <p:cNvPr id="72" name="Rectangle 16"/>
          <p:cNvSpPr>
            <a:spLocks noChangeArrowheads="1"/>
          </p:cNvSpPr>
          <p:nvPr/>
        </p:nvSpPr>
        <p:spPr bwMode="auto">
          <a:xfrm>
            <a:off x="4692650" y="4225925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Kvalitet &amp; kontroll</a:t>
            </a:r>
          </a:p>
        </p:txBody>
      </p:sp>
      <p:sp>
        <p:nvSpPr>
          <p:cNvPr id="73" name="Rectangle 17"/>
          <p:cNvSpPr>
            <a:spLocks noChangeArrowheads="1"/>
          </p:cNvSpPr>
          <p:nvPr/>
        </p:nvSpPr>
        <p:spPr bwMode="auto">
          <a:xfrm>
            <a:off x="5962650" y="4457700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Utbildning</a:t>
            </a:r>
          </a:p>
        </p:txBody>
      </p:sp>
      <p:sp>
        <p:nvSpPr>
          <p:cNvPr id="74" name="Text Box 18"/>
          <p:cNvSpPr txBox="1">
            <a:spLocks noChangeArrowheads="1"/>
          </p:cNvSpPr>
          <p:nvPr/>
        </p:nvSpPr>
        <p:spPr bwMode="auto">
          <a:xfrm>
            <a:off x="6910388" y="4067175"/>
            <a:ext cx="1508994" cy="318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600" b="0"/>
              <a:t>Egna kostnader</a:t>
            </a:r>
          </a:p>
        </p:txBody>
      </p:sp>
      <p:sp>
        <p:nvSpPr>
          <p:cNvPr id="75" name="Rectangle 19"/>
          <p:cNvSpPr>
            <a:spLocks noChangeArrowheads="1"/>
          </p:cNvSpPr>
          <p:nvPr/>
        </p:nvSpPr>
        <p:spPr bwMode="auto">
          <a:xfrm>
            <a:off x="908050" y="4879975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Hantering</a:t>
            </a:r>
          </a:p>
        </p:txBody>
      </p:sp>
      <p:sp>
        <p:nvSpPr>
          <p:cNvPr id="76" name="Rectangle 20"/>
          <p:cNvSpPr>
            <a:spLocks noChangeArrowheads="1"/>
          </p:cNvSpPr>
          <p:nvPr/>
        </p:nvSpPr>
        <p:spPr bwMode="auto">
          <a:xfrm>
            <a:off x="2190750" y="5105400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pPr>
              <a:spcBef>
                <a:spcPct val="0"/>
              </a:spcBef>
            </a:pPr>
            <a:r>
              <a:rPr lang="sv-SE" altLang="sv-SE" sz="1200" b="0"/>
              <a:t>Drift</a:t>
            </a:r>
          </a:p>
        </p:txBody>
      </p:sp>
      <p:sp>
        <p:nvSpPr>
          <p:cNvPr id="77" name="Rectangle 21"/>
          <p:cNvSpPr>
            <a:spLocks noChangeArrowheads="1"/>
          </p:cNvSpPr>
          <p:nvPr/>
        </p:nvSpPr>
        <p:spPr bwMode="auto">
          <a:xfrm>
            <a:off x="3463925" y="5349875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Underhåll</a:t>
            </a:r>
          </a:p>
        </p:txBody>
      </p:sp>
      <p:sp>
        <p:nvSpPr>
          <p:cNvPr id="78" name="Rectangle 22"/>
          <p:cNvSpPr>
            <a:spLocks noChangeArrowheads="1"/>
          </p:cNvSpPr>
          <p:nvPr/>
        </p:nvSpPr>
        <p:spPr bwMode="auto">
          <a:xfrm>
            <a:off x="4737100" y="5565775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Fel &amp; garanti</a:t>
            </a:r>
          </a:p>
        </p:txBody>
      </p:sp>
      <p:sp>
        <p:nvSpPr>
          <p:cNvPr id="79" name="Rectangle 23"/>
          <p:cNvSpPr>
            <a:spLocks noChangeArrowheads="1"/>
          </p:cNvSpPr>
          <p:nvPr/>
        </p:nvSpPr>
        <p:spPr bwMode="auto">
          <a:xfrm>
            <a:off x="6007100" y="5797550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Följdskador</a:t>
            </a:r>
          </a:p>
        </p:txBody>
      </p:sp>
      <p:sp>
        <p:nvSpPr>
          <p:cNvPr id="80" name="Rectangle 24"/>
          <p:cNvSpPr>
            <a:spLocks noChangeArrowheads="1"/>
          </p:cNvSpPr>
          <p:nvPr/>
        </p:nvSpPr>
        <p:spPr bwMode="auto">
          <a:xfrm>
            <a:off x="7280275" y="6042025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Avyttring</a:t>
            </a:r>
          </a:p>
        </p:txBody>
      </p:sp>
      <p:sp>
        <p:nvSpPr>
          <p:cNvPr id="81" name="Text Box 25"/>
          <p:cNvSpPr txBox="1">
            <a:spLocks noChangeArrowheads="1"/>
          </p:cNvSpPr>
          <p:nvPr/>
        </p:nvSpPr>
        <p:spPr bwMode="auto">
          <a:xfrm>
            <a:off x="6618288" y="5368925"/>
            <a:ext cx="1803946" cy="318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600" b="0"/>
              <a:t>Livscykelkostnader</a:t>
            </a:r>
          </a:p>
        </p:txBody>
      </p:sp>
      <p:sp>
        <p:nvSpPr>
          <p:cNvPr id="82" name="Text Box 26"/>
          <p:cNvSpPr txBox="1">
            <a:spLocks noChangeArrowheads="1"/>
          </p:cNvSpPr>
          <p:nvPr/>
        </p:nvSpPr>
        <p:spPr bwMode="auto">
          <a:xfrm>
            <a:off x="7888416" y="4613275"/>
            <a:ext cx="72768" cy="28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endParaRPr lang="sv-SE" altLang="sv-SE" b="0"/>
          </a:p>
        </p:txBody>
      </p:sp>
      <p:sp>
        <p:nvSpPr>
          <p:cNvPr id="83" name="Rectangle 27"/>
          <p:cNvSpPr>
            <a:spLocks noChangeArrowheads="1"/>
          </p:cNvSpPr>
          <p:nvPr/>
        </p:nvSpPr>
        <p:spPr bwMode="auto">
          <a:xfrm>
            <a:off x="7235825" y="4730750"/>
            <a:ext cx="1276350" cy="361950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200" b="0"/>
              <a:t>Administration</a:t>
            </a:r>
          </a:p>
        </p:txBody>
      </p:sp>
      <p:grpSp>
        <p:nvGrpSpPr>
          <p:cNvPr id="84" name="Group 28"/>
          <p:cNvGrpSpPr>
            <a:grpSpLocks/>
          </p:cNvGrpSpPr>
          <p:nvPr/>
        </p:nvGrpSpPr>
        <p:grpSpPr bwMode="auto">
          <a:xfrm rot="60000">
            <a:off x="171450" y="2120900"/>
            <a:ext cx="9166225" cy="257175"/>
            <a:chOff x="132" y="1078"/>
            <a:chExt cx="5774" cy="162"/>
          </a:xfrm>
        </p:grpSpPr>
        <p:sp>
          <p:nvSpPr>
            <p:cNvPr id="85" name="Freeform 29"/>
            <p:cNvSpPr>
              <a:spLocks/>
            </p:cNvSpPr>
            <p:nvPr/>
          </p:nvSpPr>
          <p:spPr bwMode="auto">
            <a:xfrm>
              <a:off x="132" y="1166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86" name="Freeform 30"/>
            <p:cNvSpPr>
              <a:spLocks/>
            </p:cNvSpPr>
            <p:nvPr/>
          </p:nvSpPr>
          <p:spPr bwMode="auto">
            <a:xfrm>
              <a:off x="610" y="1158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87" name="Freeform 31"/>
            <p:cNvSpPr>
              <a:spLocks/>
            </p:cNvSpPr>
            <p:nvPr/>
          </p:nvSpPr>
          <p:spPr bwMode="auto">
            <a:xfrm>
              <a:off x="1088" y="1150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88" name="Freeform 32"/>
            <p:cNvSpPr>
              <a:spLocks/>
            </p:cNvSpPr>
            <p:nvPr/>
          </p:nvSpPr>
          <p:spPr bwMode="auto">
            <a:xfrm>
              <a:off x="1566" y="1142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89" name="Freeform 33"/>
            <p:cNvSpPr>
              <a:spLocks/>
            </p:cNvSpPr>
            <p:nvPr/>
          </p:nvSpPr>
          <p:spPr bwMode="auto">
            <a:xfrm>
              <a:off x="2044" y="1134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90" name="Freeform 34"/>
            <p:cNvSpPr>
              <a:spLocks/>
            </p:cNvSpPr>
            <p:nvPr/>
          </p:nvSpPr>
          <p:spPr bwMode="auto">
            <a:xfrm>
              <a:off x="2522" y="1126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91" name="Freeform 35"/>
            <p:cNvSpPr>
              <a:spLocks/>
            </p:cNvSpPr>
            <p:nvPr/>
          </p:nvSpPr>
          <p:spPr bwMode="auto">
            <a:xfrm>
              <a:off x="3000" y="1118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92" name="Freeform 36"/>
            <p:cNvSpPr>
              <a:spLocks/>
            </p:cNvSpPr>
            <p:nvPr/>
          </p:nvSpPr>
          <p:spPr bwMode="auto">
            <a:xfrm>
              <a:off x="3478" y="1110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93" name="Freeform 37"/>
            <p:cNvSpPr>
              <a:spLocks/>
            </p:cNvSpPr>
            <p:nvPr/>
          </p:nvSpPr>
          <p:spPr bwMode="auto">
            <a:xfrm>
              <a:off x="3956" y="1102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94" name="Freeform 38"/>
            <p:cNvSpPr>
              <a:spLocks/>
            </p:cNvSpPr>
            <p:nvPr/>
          </p:nvSpPr>
          <p:spPr bwMode="auto">
            <a:xfrm>
              <a:off x="4434" y="1094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95" name="Freeform 39"/>
            <p:cNvSpPr>
              <a:spLocks/>
            </p:cNvSpPr>
            <p:nvPr/>
          </p:nvSpPr>
          <p:spPr bwMode="auto">
            <a:xfrm>
              <a:off x="4912" y="1086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96" name="Freeform 40"/>
            <p:cNvSpPr>
              <a:spLocks/>
            </p:cNvSpPr>
            <p:nvPr/>
          </p:nvSpPr>
          <p:spPr bwMode="auto">
            <a:xfrm>
              <a:off x="5390" y="1078"/>
              <a:ext cx="516" cy="74"/>
            </a:xfrm>
            <a:custGeom>
              <a:avLst/>
              <a:gdLst>
                <a:gd name="T0" fmla="*/ 0 w 516"/>
                <a:gd name="T1" fmla="*/ 46 h 74"/>
                <a:gd name="T2" fmla="*/ 192 w 516"/>
                <a:gd name="T3" fmla="*/ 4 h 74"/>
                <a:gd name="T4" fmla="*/ 348 w 516"/>
                <a:gd name="T5" fmla="*/ 70 h 74"/>
                <a:gd name="T6" fmla="*/ 516 w 516"/>
                <a:gd name="T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6" h="74">
                  <a:moveTo>
                    <a:pt x="0" y="46"/>
                  </a:moveTo>
                  <a:cubicBezTo>
                    <a:pt x="32" y="38"/>
                    <a:pt x="134" y="0"/>
                    <a:pt x="192" y="4"/>
                  </a:cubicBezTo>
                  <a:cubicBezTo>
                    <a:pt x="250" y="8"/>
                    <a:pt x="294" y="66"/>
                    <a:pt x="348" y="70"/>
                  </a:cubicBezTo>
                  <a:cubicBezTo>
                    <a:pt x="402" y="74"/>
                    <a:pt x="481" y="37"/>
                    <a:pt x="516" y="28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</p:grpSp>
      <p:sp>
        <p:nvSpPr>
          <p:cNvPr id="97" name="Line 41"/>
          <p:cNvSpPr>
            <a:spLocks noChangeShapeType="1"/>
          </p:cNvSpPr>
          <p:nvPr/>
        </p:nvSpPr>
        <p:spPr bwMode="auto">
          <a:xfrm>
            <a:off x="8867775" y="1114425"/>
            <a:ext cx="0" cy="1038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98" name="Line 42"/>
          <p:cNvSpPr>
            <a:spLocks noChangeShapeType="1"/>
          </p:cNvSpPr>
          <p:nvPr/>
        </p:nvSpPr>
        <p:spPr bwMode="auto">
          <a:xfrm>
            <a:off x="9361488" y="1112838"/>
            <a:ext cx="0" cy="526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99" name="Text Box 43"/>
          <p:cNvSpPr txBox="1">
            <a:spLocks noChangeArrowheads="1"/>
          </p:cNvSpPr>
          <p:nvPr/>
        </p:nvSpPr>
        <p:spPr bwMode="auto">
          <a:xfrm rot="5400000">
            <a:off x="8689976" y="1430337"/>
            <a:ext cx="7620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0"/>
              </a:spcBef>
            </a:pPr>
            <a:r>
              <a:rPr lang="sv-SE" altLang="sv-SE" sz="1000"/>
              <a:t>Traditionellt </a:t>
            </a:r>
          </a:p>
          <a:p>
            <a:pPr algn="l">
              <a:spcBef>
                <a:spcPct val="0"/>
              </a:spcBef>
            </a:pPr>
            <a:r>
              <a:rPr lang="sv-SE" altLang="sv-SE" sz="1000"/>
              <a:t>prisfokus</a:t>
            </a:r>
          </a:p>
        </p:txBody>
      </p:sp>
      <p:sp>
        <p:nvSpPr>
          <p:cNvPr id="100" name="Text Box 44"/>
          <p:cNvSpPr txBox="1">
            <a:spLocks noChangeArrowheads="1"/>
          </p:cNvSpPr>
          <p:nvPr/>
        </p:nvSpPr>
        <p:spPr bwMode="auto">
          <a:xfrm rot="5400000">
            <a:off x="8612188" y="3638550"/>
            <a:ext cx="179070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>
              <a:spcBef>
                <a:spcPct val="0"/>
              </a:spcBef>
            </a:pPr>
            <a:r>
              <a:rPr lang="sv-SE" altLang="sv-SE" sz="1000"/>
              <a:t>Modernt kostnadsfokus = TCO</a:t>
            </a:r>
          </a:p>
        </p:txBody>
      </p:sp>
    </p:spTree>
    <p:extLst>
      <p:ext uri="{BB962C8B-B14F-4D97-AF65-F5344CB8AC3E}">
        <p14:creationId xmlns:p14="http://schemas.microsoft.com/office/powerpoint/2010/main" val="367339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/>
          </p:cNvGraphicFramePr>
          <p:nvPr>
            <p:custDataLst>
              <p:tags r:id="rId2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35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0"/>
              </a:spcBef>
            </a:pPr>
            <a:endParaRPr kumimoji="0" lang="en-GB" sz="120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9" name="Rubrik 1"/>
          <p:cNvSpPr txBox="1">
            <a:spLocks/>
          </p:cNvSpPr>
          <p:nvPr/>
        </p:nvSpPr>
        <p:spPr>
          <a:xfrm>
            <a:off x="336175" y="188640"/>
            <a:ext cx="9441237" cy="801960"/>
          </a:xfrm>
          <a:prstGeom prst="rect">
            <a:avLst/>
          </a:prstGeom>
        </p:spPr>
        <p:txBody>
          <a:bodyPr vert="horz" lIns="54000" tIns="36000" rIns="54000" bIns="36000" rtlCol="0" anchor="t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v-SE" noProof="1" smtClean="0">
                <a:latin typeface="arial (Headings)"/>
                <a:cs typeface="arial (Headings)"/>
              </a:rPr>
              <a:t>LCC – Life Cycle Costs eller Livscykelkostnader</a:t>
            </a:r>
            <a:endParaRPr lang="sv-SE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336175" y="6501011"/>
            <a:ext cx="2749461" cy="30777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l"/>
            <a:r>
              <a:rPr lang="sv-SE" b="0" dirty="0" smtClean="0"/>
              <a:t>2015-02-23</a:t>
            </a:r>
          </a:p>
        </p:txBody>
      </p:sp>
      <p:sp>
        <p:nvSpPr>
          <p:cNvPr id="46" name="AutoShape 2"/>
          <p:cNvSpPr>
            <a:spLocks noChangeArrowheads="1"/>
          </p:cNvSpPr>
          <p:nvPr/>
        </p:nvSpPr>
        <p:spPr bwMode="auto">
          <a:xfrm>
            <a:off x="6061075" y="2622550"/>
            <a:ext cx="3028950" cy="885825"/>
          </a:xfrm>
          <a:prstGeom prst="chevron">
            <a:avLst>
              <a:gd name="adj" fmla="val 85484"/>
            </a:avLst>
          </a:prstGeom>
          <a:solidFill>
            <a:srgbClr val="FFE07D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47" name="AutoShape 3"/>
          <p:cNvSpPr>
            <a:spLocks noChangeArrowheads="1"/>
          </p:cNvSpPr>
          <p:nvPr/>
        </p:nvSpPr>
        <p:spPr bwMode="auto">
          <a:xfrm>
            <a:off x="3683000" y="2635250"/>
            <a:ext cx="3028950" cy="885825"/>
          </a:xfrm>
          <a:prstGeom prst="chevron">
            <a:avLst>
              <a:gd name="adj" fmla="val 85484"/>
            </a:avLst>
          </a:prstGeom>
          <a:solidFill>
            <a:srgbClr val="FFE07D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48" name="AutoShape 4"/>
          <p:cNvSpPr>
            <a:spLocks noChangeArrowheads="1"/>
          </p:cNvSpPr>
          <p:nvPr/>
        </p:nvSpPr>
        <p:spPr bwMode="auto">
          <a:xfrm>
            <a:off x="1295400" y="2638425"/>
            <a:ext cx="3028950" cy="885825"/>
          </a:xfrm>
          <a:prstGeom prst="chevron">
            <a:avLst>
              <a:gd name="adj" fmla="val 85484"/>
            </a:avLst>
          </a:prstGeom>
          <a:solidFill>
            <a:srgbClr val="FFE07D">
              <a:alpha val="3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endParaRPr lang="sv-SE"/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4017963" y="1609725"/>
            <a:ext cx="1924050" cy="542925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b="0"/>
              <a:t>Livscykelkostnader</a:t>
            </a:r>
          </a:p>
        </p:txBody>
      </p:sp>
      <p:sp>
        <p:nvSpPr>
          <p:cNvPr id="51" name="Rectangle 9"/>
          <p:cNvSpPr>
            <a:spLocks noChangeArrowheads="1"/>
          </p:cNvSpPr>
          <p:nvPr/>
        </p:nvSpPr>
        <p:spPr bwMode="auto">
          <a:xfrm>
            <a:off x="1797050" y="2784475"/>
            <a:ext cx="1924050" cy="542925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400" b="0"/>
              <a:t>Anskaffningskostnader</a:t>
            </a:r>
          </a:p>
        </p:txBody>
      </p:sp>
      <p:sp>
        <p:nvSpPr>
          <p:cNvPr id="52" name="Rectangle 10"/>
          <p:cNvSpPr>
            <a:spLocks noChangeArrowheads="1"/>
          </p:cNvSpPr>
          <p:nvPr/>
        </p:nvSpPr>
        <p:spPr bwMode="auto">
          <a:xfrm>
            <a:off x="4017963" y="2794000"/>
            <a:ext cx="1924050" cy="542925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400" b="0"/>
              <a:t>Drift och underhåll</a:t>
            </a:r>
          </a:p>
        </p:txBody>
      </p:sp>
      <p:sp>
        <p:nvSpPr>
          <p:cNvPr id="53" name="Rectangle 11"/>
          <p:cNvSpPr>
            <a:spLocks noChangeArrowheads="1"/>
          </p:cNvSpPr>
          <p:nvPr/>
        </p:nvSpPr>
        <p:spPr bwMode="auto">
          <a:xfrm>
            <a:off x="6200775" y="2794000"/>
            <a:ext cx="1924050" cy="542925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400" b="0"/>
              <a:t>Avskaffningskostnader</a:t>
            </a:r>
          </a:p>
        </p:txBody>
      </p:sp>
      <p:cxnSp>
        <p:nvCxnSpPr>
          <p:cNvPr id="54" name="AutoShape 12"/>
          <p:cNvCxnSpPr>
            <a:cxnSpLocks noChangeShapeType="1"/>
            <a:stCxn id="51" idx="0"/>
            <a:endCxn id="50" idx="2"/>
          </p:cNvCxnSpPr>
          <p:nvPr/>
        </p:nvCxnSpPr>
        <p:spPr bwMode="auto">
          <a:xfrm rot="16200000">
            <a:off x="3553619" y="1358106"/>
            <a:ext cx="631825" cy="22209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55" name="AutoShape 13"/>
          <p:cNvCxnSpPr>
            <a:cxnSpLocks noChangeShapeType="1"/>
            <a:stCxn id="53" idx="0"/>
            <a:endCxn id="50" idx="2"/>
          </p:cNvCxnSpPr>
          <p:nvPr/>
        </p:nvCxnSpPr>
        <p:spPr bwMode="auto">
          <a:xfrm rot="5400000" flipH="1">
            <a:off x="5750719" y="1381919"/>
            <a:ext cx="641350" cy="21828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56" name="AutoShape 14"/>
          <p:cNvCxnSpPr>
            <a:cxnSpLocks noChangeShapeType="1"/>
            <a:stCxn id="52" idx="0"/>
            <a:endCxn id="50" idx="2"/>
          </p:cNvCxnSpPr>
          <p:nvPr/>
        </p:nvCxnSpPr>
        <p:spPr bwMode="auto">
          <a:xfrm rot="16200000">
            <a:off x="4659313" y="2473325"/>
            <a:ext cx="6413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57" name="Rectangle 15"/>
          <p:cNvSpPr>
            <a:spLocks noChangeArrowheads="1"/>
          </p:cNvSpPr>
          <p:nvPr/>
        </p:nvSpPr>
        <p:spPr bwMode="auto">
          <a:xfrm>
            <a:off x="2890838" y="3949700"/>
            <a:ext cx="1924050" cy="542925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400" b="0"/>
              <a:t>Drift</a:t>
            </a:r>
          </a:p>
        </p:txBody>
      </p:sp>
      <p:sp>
        <p:nvSpPr>
          <p:cNvPr id="58" name="Rectangle 16"/>
          <p:cNvSpPr>
            <a:spLocks noChangeArrowheads="1"/>
          </p:cNvSpPr>
          <p:nvPr/>
        </p:nvSpPr>
        <p:spPr bwMode="auto">
          <a:xfrm>
            <a:off x="5259388" y="3949700"/>
            <a:ext cx="1924050" cy="542925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400" b="0"/>
              <a:t>Underhåll</a:t>
            </a:r>
          </a:p>
        </p:txBody>
      </p:sp>
      <p:cxnSp>
        <p:nvCxnSpPr>
          <p:cNvPr id="60" name="AutoShape 17"/>
          <p:cNvCxnSpPr>
            <a:cxnSpLocks noChangeShapeType="1"/>
            <a:stCxn id="57" idx="0"/>
            <a:endCxn id="52" idx="2"/>
          </p:cNvCxnSpPr>
          <p:nvPr/>
        </p:nvCxnSpPr>
        <p:spPr bwMode="auto">
          <a:xfrm rot="16200000">
            <a:off x="4110038" y="3079750"/>
            <a:ext cx="612775" cy="11271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01" name="AutoShape 18"/>
          <p:cNvCxnSpPr>
            <a:cxnSpLocks noChangeShapeType="1"/>
            <a:stCxn id="58" idx="0"/>
            <a:endCxn id="52" idx="2"/>
          </p:cNvCxnSpPr>
          <p:nvPr/>
        </p:nvCxnSpPr>
        <p:spPr bwMode="auto">
          <a:xfrm rot="5400000" flipH="1">
            <a:off x="5294313" y="3022600"/>
            <a:ext cx="612775" cy="12414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102" name="Text Box 19"/>
          <p:cNvSpPr txBox="1">
            <a:spLocks noChangeArrowheads="1"/>
          </p:cNvSpPr>
          <p:nvPr/>
        </p:nvSpPr>
        <p:spPr bwMode="auto">
          <a:xfrm>
            <a:off x="490249" y="2927350"/>
            <a:ext cx="986415" cy="28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r>
              <a:rPr lang="sv-SE" altLang="sv-SE" dirty="0">
                <a:solidFill>
                  <a:srgbClr val="FFB400"/>
                </a:solidFill>
              </a:rPr>
              <a:t>Livscykeln</a:t>
            </a:r>
          </a:p>
        </p:txBody>
      </p:sp>
      <p:grpSp>
        <p:nvGrpSpPr>
          <p:cNvPr id="103" name="Group 20"/>
          <p:cNvGrpSpPr>
            <a:grpSpLocks/>
          </p:cNvGrpSpPr>
          <p:nvPr/>
        </p:nvGrpSpPr>
        <p:grpSpPr bwMode="auto">
          <a:xfrm>
            <a:off x="3295650" y="4495800"/>
            <a:ext cx="447675" cy="1247775"/>
            <a:chOff x="2430" y="2658"/>
            <a:chExt cx="282" cy="786"/>
          </a:xfrm>
        </p:grpSpPr>
        <p:sp>
          <p:nvSpPr>
            <p:cNvPr id="104" name="Line 21"/>
            <p:cNvSpPr>
              <a:spLocks noChangeShapeType="1"/>
            </p:cNvSpPr>
            <p:nvPr/>
          </p:nvSpPr>
          <p:spPr bwMode="auto">
            <a:xfrm>
              <a:off x="2430" y="2658"/>
              <a:ext cx="0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>
              <a:off x="2430" y="3444"/>
              <a:ext cx="2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06" name="Line 23"/>
            <p:cNvSpPr>
              <a:spLocks noChangeShapeType="1"/>
            </p:cNvSpPr>
            <p:nvPr/>
          </p:nvSpPr>
          <p:spPr bwMode="auto">
            <a:xfrm>
              <a:off x="2436" y="3288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>
              <a:off x="2430" y="3126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08" name="Line 25"/>
            <p:cNvSpPr>
              <a:spLocks noChangeShapeType="1"/>
            </p:cNvSpPr>
            <p:nvPr/>
          </p:nvSpPr>
          <p:spPr bwMode="auto">
            <a:xfrm>
              <a:off x="2430" y="2952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</p:grpSp>
      <p:grpSp>
        <p:nvGrpSpPr>
          <p:cNvPr id="109" name="Group 26"/>
          <p:cNvGrpSpPr>
            <a:grpSpLocks/>
          </p:cNvGrpSpPr>
          <p:nvPr/>
        </p:nvGrpSpPr>
        <p:grpSpPr bwMode="auto">
          <a:xfrm>
            <a:off x="5702300" y="4502150"/>
            <a:ext cx="447675" cy="1247775"/>
            <a:chOff x="2430" y="2658"/>
            <a:chExt cx="282" cy="786"/>
          </a:xfrm>
        </p:grpSpPr>
        <p:sp>
          <p:nvSpPr>
            <p:cNvPr id="110" name="Line 27"/>
            <p:cNvSpPr>
              <a:spLocks noChangeShapeType="1"/>
            </p:cNvSpPr>
            <p:nvPr/>
          </p:nvSpPr>
          <p:spPr bwMode="auto">
            <a:xfrm>
              <a:off x="2430" y="2658"/>
              <a:ext cx="0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11" name="Line 28"/>
            <p:cNvSpPr>
              <a:spLocks noChangeShapeType="1"/>
            </p:cNvSpPr>
            <p:nvPr/>
          </p:nvSpPr>
          <p:spPr bwMode="auto">
            <a:xfrm>
              <a:off x="2430" y="3444"/>
              <a:ext cx="2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12" name="Line 29"/>
            <p:cNvSpPr>
              <a:spLocks noChangeShapeType="1"/>
            </p:cNvSpPr>
            <p:nvPr/>
          </p:nvSpPr>
          <p:spPr bwMode="auto">
            <a:xfrm>
              <a:off x="2436" y="3288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13" name="Line 30"/>
            <p:cNvSpPr>
              <a:spLocks noChangeShapeType="1"/>
            </p:cNvSpPr>
            <p:nvPr/>
          </p:nvSpPr>
          <p:spPr bwMode="auto">
            <a:xfrm>
              <a:off x="2430" y="3126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14" name="Line 31"/>
            <p:cNvSpPr>
              <a:spLocks noChangeShapeType="1"/>
            </p:cNvSpPr>
            <p:nvPr/>
          </p:nvSpPr>
          <p:spPr bwMode="auto">
            <a:xfrm>
              <a:off x="2430" y="2952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</p:grpSp>
      <p:grpSp>
        <p:nvGrpSpPr>
          <p:cNvPr id="115" name="Group 32"/>
          <p:cNvGrpSpPr>
            <a:grpSpLocks/>
          </p:cNvGrpSpPr>
          <p:nvPr/>
        </p:nvGrpSpPr>
        <p:grpSpPr bwMode="auto">
          <a:xfrm>
            <a:off x="2168525" y="3340100"/>
            <a:ext cx="447675" cy="1247775"/>
            <a:chOff x="2430" y="2658"/>
            <a:chExt cx="282" cy="786"/>
          </a:xfrm>
        </p:grpSpPr>
        <p:sp>
          <p:nvSpPr>
            <p:cNvPr id="116" name="Line 33"/>
            <p:cNvSpPr>
              <a:spLocks noChangeShapeType="1"/>
            </p:cNvSpPr>
            <p:nvPr/>
          </p:nvSpPr>
          <p:spPr bwMode="auto">
            <a:xfrm>
              <a:off x="2430" y="2658"/>
              <a:ext cx="0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17" name="Line 34"/>
            <p:cNvSpPr>
              <a:spLocks noChangeShapeType="1"/>
            </p:cNvSpPr>
            <p:nvPr/>
          </p:nvSpPr>
          <p:spPr bwMode="auto">
            <a:xfrm>
              <a:off x="2430" y="3444"/>
              <a:ext cx="2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18" name="Line 35"/>
            <p:cNvSpPr>
              <a:spLocks noChangeShapeType="1"/>
            </p:cNvSpPr>
            <p:nvPr/>
          </p:nvSpPr>
          <p:spPr bwMode="auto">
            <a:xfrm>
              <a:off x="2436" y="3288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19" name="Line 36"/>
            <p:cNvSpPr>
              <a:spLocks noChangeShapeType="1"/>
            </p:cNvSpPr>
            <p:nvPr/>
          </p:nvSpPr>
          <p:spPr bwMode="auto">
            <a:xfrm>
              <a:off x="2430" y="3126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20" name="Line 37"/>
            <p:cNvSpPr>
              <a:spLocks noChangeShapeType="1"/>
            </p:cNvSpPr>
            <p:nvPr/>
          </p:nvSpPr>
          <p:spPr bwMode="auto">
            <a:xfrm>
              <a:off x="2430" y="2952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</p:grpSp>
      <p:grpSp>
        <p:nvGrpSpPr>
          <p:cNvPr id="121" name="Group 38"/>
          <p:cNvGrpSpPr>
            <a:grpSpLocks/>
          </p:cNvGrpSpPr>
          <p:nvPr/>
        </p:nvGrpSpPr>
        <p:grpSpPr bwMode="auto">
          <a:xfrm>
            <a:off x="7385050" y="3346450"/>
            <a:ext cx="447675" cy="1247775"/>
            <a:chOff x="2430" y="2658"/>
            <a:chExt cx="282" cy="786"/>
          </a:xfrm>
        </p:grpSpPr>
        <p:sp>
          <p:nvSpPr>
            <p:cNvPr id="122" name="Line 39"/>
            <p:cNvSpPr>
              <a:spLocks noChangeShapeType="1"/>
            </p:cNvSpPr>
            <p:nvPr/>
          </p:nvSpPr>
          <p:spPr bwMode="auto">
            <a:xfrm>
              <a:off x="2430" y="2658"/>
              <a:ext cx="0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23" name="Line 40"/>
            <p:cNvSpPr>
              <a:spLocks noChangeShapeType="1"/>
            </p:cNvSpPr>
            <p:nvPr/>
          </p:nvSpPr>
          <p:spPr bwMode="auto">
            <a:xfrm>
              <a:off x="2430" y="3444"/>
              <a:ext cx="2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24" name="Line 41"/>
            <p:cNvSpPr>
              <a:spLocks noChangeShapeType="1"/>
            </p:cNvSpPr>
            <p:nvPr/>
          </p:nvSpPr>
          <p:spPr bwMode="auto">
            <a:xfrm>
              <a:off x="2436" y="3288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25" name="Line 42"/>
            <p:cNvSpPr>
              <a:spLocks noChangeShapeType="1"/>
            </p:cNvSpPr>
            <p:nvPr/>
          </p:nvSpPr>
          <p:spPr bwMode="auto">
            <a:xfrm>
              <a:off x="2430" y="3126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  <p:sp>
          <p:nvSpPr>
            <p:cNvPr id="126" name="Line 43"/>
            <p:cNvSpPr>
              <a:spLocks noChangeShapeType="1"/>
            </p:cNvSpPr>
            <p:nvPr/>
          </p:nvSpPr>
          <p:spPr bwMode="auto">
            <a:xfrm>
              <a:off x="2430" y="2952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25830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/>
          </p:cNvGraphicFramePr>
          <p:nvPr>
            <p:custDataLst>
              <p:tags r:id="rId2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059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0"/>
              </a:spcBef>
            </a:pPr>
            <a:endParaRPr kumimoji="0" lang="en-GB" sz="120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9" name="Rubrik 1"/>
          <p:cNvSpPr txBox="1">
            <a:spLocks/>
          </p:cNvSpPr>
          <p:nvPr/>
        </p:nvSpPr>
        <p:spPr>
          <a:xfrm>
            <a:off x="336175" y="188640"/>
            <a:ext cx="9441237" cy="801960"/>
          </a:xfrm>
          <a:prstGeom prst="rect">
            <a:avLst/>
          </a:prstGeom>
        </p:spPr>
        <p:txBody>
          <a:bodyPr vert="horz" lIns="54000" tIns="36000" rIns="54000" bIns="36000" rtlCol="0" anchor="t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v-SE" noProof="1" smtClean="0">
                <a:latin typeface="arial (Headings)"/>
                <a:cs typeface="arial (Headings)"/>
              </a:rPr>
              <a:t>LCC – Life Cycle Costs eller Livscykelkostnader</a:t>
            </a:r>
            <a:endParaRPr lang="sv-SE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336175" y="6501011"/>
            <a:ext cx="2749461" cy="30777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l"/>
            <a:r>
              <a:rPr lang="sv-SE" b="0" dirty="0" smtClean="0"/>
              <a:t>2015-02-23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4027488" y="1609725"/>
            <a:ext cx="1924050" cy="542925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b="0"/>
              <a:t>Livscykelkostnader</a:t>
            </a:r>
          </a:p>
        </p:txBody>
      </p:sp>
      <p:sp>
        <p:nvSpPr>
          <p:cNvPr id="61" name="Rectangle 7"/>
          <p:cNvSpPr>
            <a:spLocks noChangeArrowheads="1"/>
          </p:cNvSpPr>
          <p:nvPr/>
        </p:nvSpPr>
        <p:spPr bwMode="auto">
          <a:xfrm>
            <a:off x="1054100" y="2489200"/>
            <a:ext cx="1924050" cy="542925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400" b="0" dirty="0"/>
              <a:t>Anskaffningskostnader</a:t>
            </a:r>
          </a:p>
        </p:txBody>
      </p:sp>
      <p:sp>
        <p:nvSpPr>
          <p:cNvPr id="62" name="Rectangle 8"/>
          <p:cNvSpPr>
            <a:spLocks noChangeArrowheads="1"/>
          </p:cNvSpPr>
          <p:nvPr/>
        </p:nvSpPr>
        <p:spPr bwMode="auto">
          <a:xfrm>
            <a:off x="4027488" y="2489200"/>
            <a:ext cx="1924050" cy="542925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400" b="0"/>
              <a:t>Drift och underhåll</a:t>
            </a: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7000875" y="2489200"/>
            <a:ext cx="1924050" cy="542925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400" b="0"/>
              <a:t>Avskaffningskostnader</a:t>
            </a:r>
          </a:p>
        </p:txBody>
      </p:sp>
      <p:cxnSp>
        <p:nvCxnSpPr>
          <p:cNvPr id="64" name="AutoShape 10"/>
          <p:cNvCxnSpPr>
            <a:cxnSpLocks noChangeShapeType="1"/>
            <a:stCxn id="61" idx="0"/>
            <a:endCxn id="49" idx="2"/>
          </p:cNvCxnSpPr>
          <p:nvPr/>
        </p:nvCxnSpPr>
        <p:spPr bwMode="auto">
          <a:xfrm rot="16200000">
            <a:off x="3334544" y="834231"/>
            <a:ext cx="336550" cy="29733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65" name="AutoShape 11"/>
          <p:cNvCxnSpPr>
            <a:cxnSpLocks noChangeShapeType="1"/>
            <a:stCxn id="63" idx="0"/>
            <a:endCxn id="49" idx="2"/>
          </p:cNvCxnSpPr>
          <p:nvPr/>
        </p:nvCxnSpPr>
        <p:spPr bwMode="auto">
          <a:xfrm rot="5400000" flipH="1">
            <a:off x="6307932" y="834231"/>
            <a:ext cx="336550" cy="29733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66" name="AutoShape 12"/>
          <p:cNvCxnSpPr>
            <a:cxnSpLocks noChangeShapeType="1"/>
            <a:stCxn id="62" idx="0"/>
            <a:endCxn id="49" idx="2"/>
          </p:cNvCxnSpPr>
          <p:nvPr/>
        </p:nvCxnSpPr>
        <p:spPr bwMode="auto">
          <a:xfrm rot="16200000">
            <a:off x="4821238" y="2320925"/>
            <a:ext cx="336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67" name="Rectangle 13"/>
          <p:cNvSpPr>
            <a:spLocks noChangeArrowheads="1"/>
          </p:cNvSpPr>
          <p:nvPr/>
        </p:nvSpPr>
        <p:spPr bwMode="auto">
          <a:xfrm>
            <a:off x="2881313" y="3330575"/>
            <a:ext cx="1924050" cy="542925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400" b="0"/>
              <a:t>Drift</a:t>
            </a:r>
          </a:p>
        </p:txBody>
      </p:sp>
      <p:sp>
        <p:nvSpPr>
          <p:cNvPr id="68" name="Rectangle 14"/>
          <p:cNvSpPr>
            <a:spLocks noChangeArrowheads="1"/>
          </p:cNvSpPr>
          <p:nvPr/>
        </p:nvSpPr>
        <p:spPr bwMode="auto">
          <a:xfrm>
            <a:off x="5249863" y="3330575"/>
            <a:ext cx="1924050" cy="542925"/>
          </a:xfrm>
          <a:prstGeom prst="rect">
            <a:avLst/>
          </a:prstGeom>
          <a:solidFill>
            <a:srgbClr val="FFE07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36000" tIns="36000" rIns="36000" bIns="36000" anchor="ctr"/>
          <a:lstStyle/>
          <a:p>
            <a:r>
              <a:rPr lang="sv-SE" altLang="sv-SE" sz="1400" b="0"/>
              <a:t>Underhåll</a:t>
            </a:r>
          </a:p>
        </p:txBody>
      </p:sp>
      <p:cxnSp>
        <p:nvCxnSpPr>
          <p:cNvPr id="69" name="AutoShape 15"/>
          <p:cNvCxnSpPr>
            <a:cxnSpLocks noChangeShapeType="1"/>
            <a:stCxn id="67" idx="0"/>
            <a:endCxn id="62" idx="2"/>
          </p:cNvCxnSpPr>
          <p:nvPr/>
        </p:nvCxnSpPr>
        <p:spPr bwMode="auto">
          <a:xfrm rot="16200000">
            <a:off x="4267201" y="2608262"/>
            <a:ext cx="298450" cy="11461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70" name="AutoShape 16"/>
          <p:cNvCxnSpPr>
            <a:cxnSpLocks noChangeShapeType="1"/>
            <a:stCxn id="68" idx="0"/>
            <a:endCxn id="62" idx="2"/>
          </p:cNvCxnSpPr>
          <p:nvPr/>
        </p:nvCxnSpPr>
        <p:spPr bwMode="auto">
          <a:xfrm rot="5400000" flipH="1">
            <a:off x="5451476" y="2570162"/>
            <a:ext cx="298450" cy="12223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71" name="Line 18"/>
          <p:cNvSpPr>
            <a:spLocks noChangeShapeType="1"/>
          </p:cNvSpPr>
          <p:nvPr/>
        </p:nvSpPr>
        <p:spPr bwMode="auto">
          <a:xfrm>
            <a:off x="1247775" y="3438525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72" name="Line 19"/>
          <p:cNvSpPr>
            <a:spLocks noChangeShapeType="1"/>
          </p:cNvSpPr>
          <p:nvPr/>
        </p:nvSpPr>
        <p:spPr bwMode="auto">
          <a:xfrm>
            <a:off x="1247775" y="374650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73" name="Line 22"/>
          <p:cNvSpPr>
            <a:spLocks noChangeShapeType="1"/>
          </p:cNvSpPr>
          <p:nvPr/>
        </p:nvSpPr>
        <p:spPr bwMode="auto">
          <a:xfrm>
            <a:off x="1247775" y="4054475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74" name="Line 23"/>
          <p:cNvSpPr>
            <a:spLocks noChangeShapeType="1"/>
          </p:cNvSpPr>
          <p:nvPr/>
        </p:nvSpPr>
        <p:spPr bwMode="auto">
          <a:xfrm>
            <a:off x="1247775" y="436245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75" name="Line 24"/>
          <p:cNvSpPr>
            <a:spLocks noChangeShapeType="1"/>
          </p:cNvSpPr>
          <p:nvPr/>
        </p:nvSpPr>
        <p:spPr bwMode="auto">
          <a:xfrm>
            <a:off x="1247775" y="4670425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76" name="Line 25"/>
          <p:cNvSpPr>
            <a:spLocks noChangeShapeType="1"/>
          </p:cNvSpPr>
          <p:nvPr/>
        </p:nvSpPr>
        <p:spPr bwMode="auto">
          <a:xfrm>
            <a:off x="1247775" y="497840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77" name="Line 26"/>
          <p:cNvSpPr>
            <a:spLocks noChangeShapeType="1"/>
          </p:cNvSpPr>
          <p:nvPr/>
        </p:nvSpPr>
        <p:spPr bwMode="auto">
          <a:xfrm>
            <a:off x="1247775" y="5286375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78" name="Line 27"/>
          <p:cNvSpPr>
            <a:spLocks noChangeShapeType="1"/>
          </p:cNvSpPr>
          <p:nvPr/>
        </p:nvSpPr>
        <p:spPr bwMode="auto">
          <a:xfrm>
            <a:off x="1247775" y="559435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79" name="Text Box 30"/>
          <p:cNvSpPr txBox="1">
            <a:spLocks noChangeArrowheads="1"/>
          </p:cNvSpPr>
          <p:nvPr/>
        </p:nvSpPr>
        <p:spPr bwMode="auto">
          <a:xfrm>
            <a:off x="1751013" y="3635375"/>
            <a:ext cx="334962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Pris</a:t>
            </a:r>
          </a:p>
        </p:txBody>
      </p:sp>
      <p:sp>
        <p:nvSpPr>
          <p:cNvPr id="80" name="Text Box 31"/>
          <p:cNvSpPr txBox="1">
            <a:spLocks noChangeArrowheads="1"/>
          </p:cNvSpPr>
          <p:nvPr/>
        </p:nvSpPr>
        <p:spPr bwMode="auto">
          <a:xfrm>
            <a:off x="1751013" y="3937000"/>
            <a:ext cx="72390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Transport</a:t>
            </a:r>
          </a:p>
        </p:txBody>
      </p:sp>
      <p:sp>
        <p:nvSpPr>
          <p:cNvPr id="81" name="Text Box 32"/>
          <p:cNvSpPr txBox="1">
            <a:spLocks noChangeArrowheads="1"/>
          </p:cNvSpPr>
          <p:nvPr/>
        </p:nvSpPr>
        <p:spPr bwMode="auto">
          <a:xfrm>
            <a:off x="1751013" y="3335338"/>
            <a:ext cx="922337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Upphandling</a:t>
            </a:r>
          </a:p>
        </p:txBody>
      </p:sp>
      <p:sp>
        <p:nvSpPr>
          <p:cNvPr id="82" name="Text Box 33"/>
          <p:cNvSpPr txBox="1">
            <a:spLocks noChangeArrowheads="1"/>
          </p:cNvSpPr>
          <p:nvPr/>
        </p:nvSpPr>
        <p:spPr bwMode="auto">
          <a:xfrm>
            <a:off x="1751013" y="4238625"/>
            <a:ext cx="113665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Kvalitetssäkring</a:t>
            </a:r>
          </a:p>
        </p:txBody>
      </p:sp>
      <p:sp>
        <p:nvSpPr>
          <p:cNvPr id="83" name="Text Box 34"/>
          <p:cNvSpPr txBox="1">
            <a:spLocks noChangeArrowheads="1"/>
          </p:cNvSpPr>
          <p:nvPr/>
        </p:nvSpPr>
        <p:spPr bwMode="auto">
          <a:xfrm>
            <a:off x="1751013" y="4538663"/>
            <a:ext cx="798512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Installation</a:t>
            </a:r>
          </a:p>
        </p:txBody>
      </p:sp>
      <p:sp>
        <p:nvSpPr>
          <p:cNvPr id="84" name="Text Box 35"/>
          <p:cNvSpPr txBox="1">
            <a:spLocks noChangeArrowheads="1"/>
          </p:cNvSpPr>
          <p:nvPr/>
        </p:nvSpPr>
        <p:spPr bwMode="auto">
          <a:xfrm>
            <a:off x="1751013" y="4840288"/>
            <a:ext cx="86677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Idrifttagning</a:t>
            </a:r>
          </a:p>
        </p:txBody>
      </p:sp>
      <p:sp>
        <p:nvSpPr>
          <p:cNvPr id="85" name="Text Box 36"/>
          <p:cNvSpPr txBox="1">
            <a:spLocks noChangeArrowheads="1"/>
          </p:cNvSpPr>
          <p:nvPr/>
        </p:nvSpPr>
        <p:spPr bwMode="auto">
          <a:xfrm>
            <a:off x="1751013" y="5141913"/>
            <a:ext cx="116840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Reservdelslager</a:t>
            </a:r>
          </a:p>
        </p:txBody>
      </p:sp>
      <p:sp>
        <p:nvSpPr>
          <p:cNvPr id="86" name="Text Box 37"/>
          <p:cNvSpPr txBox="1">
            <a:spLocks noChangeArrowheads="1"/>
          </p:cNvSpPr>
          <p:nvPr/>
        </p:nvSpPr>
        <p:spPr bwMode="auto">
          <a:xfrm>
            <a:off x="1751013" y="5443538"/>
            <a:ext cx="7461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Utbildning</a:t>
            </a:r>
          </a:p>
        </p:txBody>
      </p:sp>
      <p:sp>
        <p:nvSpPr>
          <p:cNvPr id="87" name="Line 38"/>
          <p:cNvSpPr>
            <a:spLocks noChangeShapeType="1"/>
          </p:cNvSpPr>
          <p:nvPr/>
        </p:nvSpPr>
        <p:spPr bwMode="auto">
          <a:xfrm>
            <a:off x="7502525" y="343535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88" name="Line 39"/>
          <p:cNvSpPr>
            <a:spLocks noChangeShapeType="1"/>
          </p:cNvSpPr>
          <p:nvPr/>
        </p:nvSpPr>
        <p:spPr bwMode="auto">
          <a:xfrm>
            <a:off x="7502525" y="3743325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89" name="Line 48"/>
          <p:cNvSpPr>
            <a:spLocks noChangeShapeType="1"/>
          </p:cNvSpPr>
          <p:nvPr/>
        </p:nvSpPr>
        <p:spPr bwMode="auto">
          <a:xfrm flipV="1">
            <a:off x="1250950" y="3028950"/>
            <a:ext cx="0" cy="257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90" name="Text Box 49"/>
          <p:cNvSpPr txBox="1">
            <a:spLocks noChangeArrowheads="1"/>
          </p:cNvSpPr>
          <p:nvPr/>
        </p:nvSpPr>
        <p:spPr bwMode="auto">
          <a:xfrm>
            <a:off x="8005763" y="3303588"/>
            <a:ext cx="71437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Skrotning</a:t>
            </a:r>
          </a:p>
        </p:txBody>
      </p:sp>
      <p:sp>
        <p:nvSpPr>
          <p:cNvPr id="91" name="Text Box 50"/>
          <p:cNvSpPr txBox="1">
            <a:spLocks noChangeArrowheads="1"/>
          </p:cNvSpPr>
          <p:nvPr/>
        </p:nvSpPr>
        <p:spPr bwMode="auto">
          <a:xfrm>
            <a:off x="8002588" y="3614738"/>
            <a:ext cx="1401762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Outnyttjat restvärde</a:t>
            </a:r>
          </a:p>
        </p:txBody>
      </p:sp>
      <p:sp>
        <p:nvSpPr>
          <p:cNvPr id="92" name="Line 51"/>
          <p:cNvSpPr>
            <a:spLocks noChangeShapeType="1"/>
          </p:cNvSpPr>
          <p:nvPr/>
        </p:nvSpPr>
        <p:spPr bwMode="auto">
          <a:xfrm>
            <a:off x="3222625" y="4156075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93" name="Line 52"/>
          <p:cNvSpPr>
            <a:spLocks noChangeShapeType="1"/>
          </p:cNvSpPr>
          <p:nvPr/>
        </p:nvSpPr>
        <p:spPr bwMode="auto">
          <a:xfrm>
            <a:off x="3222625" y="446405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94" name="Line 53"/>
          <p:cNvSpPr>
            <a:spLocks noChangeShapeType="1"/>
          </p:cNvSpPr>
          <p:nvPr/>
        </p:nvSpPr>
        <p:spPr bwMode="auto">
          <a:xfrm>
            <a:off x="3222625" y="4772025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95" name="Line 54"/>
          <p:cNvSpPr>
            <a:spLocks noChangeShapeType="1"/>
          </p:cNvSpPr>
          <p:nvPr/>
        </p:nvSpPr>
        <p:spPr bwMode="auto">
          <a:xfrm>
            <a:off x="3222625" y="508000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96" name="Line 55"/>
          <p:cNvSpPr>
            <a:spLocks noChangeShapeType="1"/>
          </p:cNvSpPr>
          <p:nvPr/>
        </p:nvSpPr>
        <p:spPr bwMode="auto">
          <a:xfrm>
            <a:off x="3222625" y="5387975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97" name="Line 56"/>
          <p:cNvSpPr>
            <a:spLocks noChangeShapeType="1"/>
          </p:cNvSpPr>
          <p:nvPr/>
        </p:nvSpPr>
        <p:spPr bwMode="auto">
          <a:xfrm>
            <a:off x="3222625" y="569595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98" name="Line 57"/>
          <p:cNvSpPr>
            <a:spLocks noChangeShapeType="1"/>
          </p:cNvSpPr>
          <p:nvPr/>
        </p:nvSpPr>
        <p:spPr bwMode="auto">
          <a:xfrm>
            <a:off x="3222625" y="6003925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99" name="Text Box 61"/>
          <p:cNvSpPr txBox="1">
            <a:spLocks noChangeArrowheads="1"/>
          </p:cNvSpPr>
          <p:nvPr/>
        </p:nvSpPr>
        <p:spPr bwMode="auto">
          <a:xfrm>
            <a:off x="3684588" y="4024313"/>
            <a:ext cx="1246187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Driftsövervakning</a:t>
            </a:r>
          </a:p>
        </p:txBody>
      </p:sp>
      <p:sp>
        <p:nvSpPr>
          <p:cNvPr id="100" name="Text Box 62"/>
          <p:cNvSpPr txBox="1">
            <a:spLocks noChangeArrowheads="1"/>
          </p:cNvSpPr>
          <p:nvPr/>
        </p:nvSpPr>
        <p:spPr bwMode="auto">
          <a:xfrm>
            <a:off x="3684588" y="4335463"/>
            <a:ext cx="14160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Operatörskostnader</a:t>
            </a:r>
          </a:p>
        </p:txBody>
      </p:sp>
      <p:sp>
        <p:nvSpPr>
          <p:cNvPr id="127" name="Text Box 63"/>
          <p:cNvSpPr txBox="1">
            <a:spLocks noChangeArrowheads="1"/>
          </p:cNvSpPr>
          <p:nvPr/>
        </p:nvSpPr>
        <p:spPr bwMode="auto">
          <a:xfrm>
            <a:off x="3684588" y="4646613"/>
            <a:ext cx="11779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Energikostnader</a:t>
            </a:r>
          </a:p>
        </p:txBody>
      </p:sp>
      <p:sp>
        <p:nvSpPr>
          <p:cNvPr id="128" name="Text Box 64"/>
          <p:cNvSpPr txBox="1">
            <a:spLocks noChangeArrowheads="1"/>
          </p:cNvSpPr>
          <p:nvPr/>
        </p:nvSpPr>
        <p:spPr bwMode="auto">
          <a:xfrm>
            <a:off x="3684588" y="4929188"/>
            <a:ext cx="149860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Förbrukningsmateriel</a:t>
            </a:r>
          </a:p>
        </p:txBody>
      </p:sp>
      <p:sp>
        <p:nvSpPr>
          <p:cNvPr id="129" name="Text Box 65"/>
          <p:cNvSpPr txBox="1">
            <a:spLocks noChangeArrowheads="1"/>
          </p:cNvSpPr>
          <p:nvPr/>
        </p:nvSpPr>
        <p:spPr bwMode="auto">
          <a:xfrm>
            <a:off x="3700463" y="5259388"/>
            <a:ext cx="11017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Lokalkostnader</a:t>
            </a:r>
          </a:p>
        </p:txBody>
      </p:sp>
      <p:sp>
        <p:nvSpPr>
          <p:cNvPr id="130" name="Text Box 66"/>
          <p:cNvSpPr txBox="1">
            <a:spLocks noChangeArrowheads="1"/>
          </p:cNvSpPr>
          <p:nvPr/>
        </p:nvSpPr>
        <p:spPr bwMode="auto">
          <a:xfrm>
            <a:off x="3687763" y="5551488"/>
            <a:ext cx="925512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Försäkringar</a:t>
            </a:r>
          </a:p>
        </p:txBody>
      </p:sp>
      <p:sp>
        <p:nvSpPr>
          <p:cNvPr id="131" name="Line 77"/>
          <p:cNvSpPr>
            <a:spLocks noChangeShapeType="1"/>
          </p:cNvSpPr>
          <p:nvPr/>
        </p:nvSpPr>
        <p:spPr bwMode="auto">
          <a:xfrm>
            <a:off x="5543550" y="415290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132" name="Line 78"/>
          <p:cNvSpPr>
            <a:spLocks noChangeShapeType="1"/>
          </p:cNvSpPr>
          <p:nvPr/>
        </p:nvSpPr>
        <p:spPr bwMode="auto">
          <a:xfrm>
            <a:off x="5543550" y="4460875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133" name="Line 79"/>
          <p:cNvSpPr>
            <a:spLocks noChangeShapeType="1"/>
          </p:cNvSpPr>
          <p:nvPr/>
        </p:nvSpPr>
        <p:spPr bwMode="auto">
          <a:xfrm>
            <a:off x="5543550" y="476885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134" name="Line 80"/>
          <p:cNvSpPr>
            <a:spLocks noChangeShapeType="1"/>
          </p:cNvSpPr>
          <p:nvPr/>
        </p:nvSpPr>
        <p:spPr bwMode="auto">
          <a:xfrm>
            <a:off x="5543550" y="5076825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135" name="Line 81"/>
          <p:cNvSpPr>
            <a:spLocks noChangeShapeType="1"/>
          </p:cNvSpPr>
          <p:nvPr/>
        </p:nvSpPr>
        <p:spPr bwMode="auto">
          <a:xfrm>
            <a:off x="5543550" y="5384800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136" name="Line 82"/>
          <p:cNvSpPr>
            <a:spLocks noChangeShapeType="1"/>
          </p:cNvSpPr>
          <p:nvPr/>
        </p:nvSpPr>
        <p:spPr bwMode="auto">
          <a:xfrm>
            <a:off x="5543550" y="5692775"/>
            <a:ext cx="40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137" name="Text Box 87"/>
          <p:cNvSpPr txBox="1">
            <a:spLocks noChangeArrowheads="1"/>
          </p:cNvSpPr>
          <p:nvPr/>
        </p:nvSpPr>
        <p:spPr bwMode="auto">
          <a:xfrm>
            <a:off x="6034088" y="4011613"/>
            <a:ext cx="1716087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Förebyggande underhåll</a:t>
            </a:r>
          </a:p>
        </p:txBody>
      </p:sp>
      <p:sp>
        <p:nvSpPr>
          <p:cNvPr id="138" name="Text Box 88"/>
          <p:cNvSpPr txBox="1">
            <a:spLocks noChangeArrowheads="1"/>
          </p:cNvSpPr>
          <p:nvPr/>
        </p:nvSpPr>
        <p:spPr bwMode="auto">
          <a:xfrm>
            <a:off x="6034088" y="4303713"/>
            <a:ext cx="176530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Felavhjälpande underhåll</a:t>
            </a:r>
          </a:p>
        </p:txBody>
      </p:sp>
      <p:sp>
        <p:nvSpPr>
          <p:cNvPr id="139" name="Text Box 89"/>
          <p:cNvSpPr txBox="1">
            <a:spLocks noChangeArrowheads="1"/>
          </p:cNvSpPr>
          <p:nvPr/>
        </p:nvSpPr>
        <p:spPr bwMode="auto">
          <a:xfrm>
            <a:off x="6034088" y="5243513"/>
            <a:ext cx="890587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Reservdelar</a:t>
            </a:r>
          </a:p>
        </p:txBody>
      </p:sp>
      <p:sp>
        <p:nvSpPr>
          <p:cNvPr id="140" name="Text Box 90"/>
          <p:cNvSpPr txBox="1">
            <a:spLocks noChangeArrowheads="1"/>
          </p:cNvSpPr>
          <p:nvPr/>
        </p:nvSpPr>
        <p:spPr bwMode="auto">
          <a:xfrm>
            <a:off x="6034088" y="4935538"/>
            <a:ext cx="13779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Underhållspersonal</a:t>
            </a:r>
          </a:p>
        </p:txBody>
      </p:sp>
      <p:sp>
        <p:nvSpPr>
          <p:cNvPr id="141" name="Text Box 91"/>
          <p:cNvSpPr txBox="1">
            <a:spLocks noChangeArrowheads="1"/>
          </p:cNvSpPr>
          <p:nvPr/>
        </p:nvSpPr>
        <p:spPr bwMode="auto">
          <a:xfrm>
            <a:off x="6034088" y="4618038"/>
            <a:ext cx="671512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Städning</a:t>
            </a:r>
          </a:p>
        </p:txBody>
      </p:sp>
      <p:sp>
        <p:nvSpPr>
          <p:cNvPr id="142" name="Text Box 92"/>
          <p:cNvSpPr txBox="1">
            <a:spLocks noChangeArrowheads="1"/>
          </p:cNvSpPr>
          <p:nvPr/>
        </p:nvSpPr>
        <p:spPr bwMode="auto">
          <a:xfrm>
            <a:off x="3675063" y="5872163"/>
            <a:ext cx="63817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Tillstånd</a:t>
            </a:r>
          </a:p>
        </p:txBody>
      </p:sp>
      <p:sp>
        <p:nvSpPr>
          <p:cNvPr id="143" name="Text Box 93"/>
          <p:cNvSpPr txBox="1">
            <a:spLocks noChangeArrowheads="1"/>
          </p:cNvSpPr>
          <p:nvPr/>
        </p:nvSpPr>
        <p:spPr bwMode="auto">
          <a:xfrm>
            <a:off x="6034088" y="5554663"/>
            <a:ext cx="1465262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Tredjepartskontroller</a:t>
            </a:r>
          </a:p>
        </p:txBody>
      </p:sp>
      <p:sp>
        <p:nvSpPr>
          <p:cNvPr id="144" name="Line 94"/>
          <p:cNvSpPr>
            <a:spLocks noChangeShapeType="1"/>
          </p:cNvSpPr>
          <p:nvPr/>
        </p:nvSpPr>
        <p:spPr bwMode="auto">
          <a:xfrm flipV="1">
            <a:off x="3216275" y="3876675"/>
            <a:ext cx="3175" cy="2117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145" name="Line 95"/>
          <p:cNvSpPr>
            <a:spLocks noChangeShapeType="1"/>
          </p:cNvSpPr>
          <p:nvPr/>
        </p:nvSpPr>
        <p:spPr bwMode="auto">
          <a:xfrm flipV="1">
            <a:off x="5534025" y="386715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146" name="Line 97"/>
          <p:cNvSpPr>
            <a:spLocks noChangeShapeType="1"/>
          </p:cNvSpPr>
          <p:nvPr/>
        </p:nvSpPr>
        <p:spPr bwMode="auto">
          <a:xfrm flipV="1">
            <a:off x="7496175" y="3038475"/>
            <a:ext cx="0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</p:spTree>
    <p:extLst>
      <p:ext uri="{BB962C8B-B14F-4D97-AF65-F5344CB8AC3E}">
        <p14:creationId xmlns:p14="http://schemas.microsoft.com/office/powerpoint/2010/main" val="252306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449263"/>
            <a:r>
              <a:rPr lang="sv-SE" altLang="sv-SE" dirty="0" smtClean="0"/>
              <a:t>Kostnaderna varierar under produktens livstid</a:t>
            </a:r>
          </a:p>
        </p:txBody>
      </p:sp>
      <p:sp>
        <p:nvSpPr>
          <p:cNvPr id="286725" name="Line 5"/>
          <p:cNvSpPr>
            <a:spLocks noChangeShapeType="1"/>
          </p:cNvSpPr>
          <p:nvPr/>
        </p:nvSpPr>
        <p:spPr bwMode="auto">
          <a:xfrm>
            <a:off x="1038225" y="5381625"/>
            <a:ext cx="792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286726" name="Line 6"/>
          <p:cNvSpPr>
            <a:spLocks noChangeShapeType="1"/>
          </p:cNvSpPr>
          <p:nvPr/>
        </p:nvSpPr>
        <p:spPr bwMode="auto">
          <a:xfrm rot="16200000" flipV="1">
            <a:off x="-488950" y="3844926"/>
            <a:ext cx="30765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286727" name="Line 7"/>
          <p:cNvSpPr>
            <a:spLocks noChangeShapeType="1"/>
          </p:cNvSpPr>
          <p:nvPr/>
        </p:nvSpPr>
        <p:spPr bwMode="auto">
          <a:xfrm>
            <a:off x="2238375" y="2533650"/>
            <a:ext cx="0" cy="28384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286728" name="Line 8"/>
          <p:cNvSpPr>
            <a:spLocks noChangeShapeType="1"/>
          </p:cNvSpPr>
          <p:nvPr/>
        </p:nvSpPr>
        <p:spPr bwMode="auto">
          <a:xfrm>
            <a:off x="3482975" y="2540000"/>
            <a:ext cx="0" cy="28384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286729" name="Line 9"/>
          <p:cNvSpPr>
            <a:spLocks noChangeShapeType="1"/>
          </p:cNvSpPr>
          <p:nvPr/>
        </p:nvSpPr>
        <p:spPr bwMode="auto">
          <a:xfrm>
            <a:off x="7975600" y="2555875"/>
            <a:ext cx="0" cy="28384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286730" name="Freeform 10"/>
          <p:cNvSpPr>
            <a:spLocks/>
          </p:cNvSpPr>
          <p:nvPr/>
        </p:nvSpPr>
        <p:spPr bwMode="auto">
          <a:xfrm>
            <a:off x="1038225" y="3921125"/>
            <a:ext cx="1600200" cy="1460500"/>
          </a:xfrm>
          <a:custGeom>
            <a:avLst/>
            <a:gdLst>
              <a:gd name="T0" fmla="*/ 0 w 1008"/>
              <a:gd name="T1" fmla="*/ 908 h 920"/>
              <a:gd name="T2" fmla="*/ 564 w 1008"/>
              <a:gd name="T3" fmla="*/ 2 h 920"/>
              <a:gd name="T4" fmla="*/ 1008 w 1008"/>
              <a:gd name="T5" fmla="*/ 920 h 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920">
                <a:moveTo>
                  <a:pt x="0" y="908"/>
                </a:moveTo>
                <a:cubicBezTo>
                  <a:pt x="198" y="454"/>
                  <a:pt x="396" y="0"/>
                  <a:pt x="564" y="2"/>
                </a:cubicBezTo>
                <a:cubicBezTo>
                  <a:pt x="732" y="4"/>
                  <a:pt x="925" y="754"/>
                  <a:pt x="1008" y="92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286731" name="Freeform 11"/>
          <p:cNvSpPr>
            <a:spLocks/>
          </p:cNvSpPr>
          <p:nvPr/>
        </p:nvSpPr>
        <p:spPr bwMode="auto">
          <a:xfrm>
            <a:off x="2054225" y="3098800"/>
            <a:ext cx="1695450" cy="2289175"/>
          </a:xfrm>
          <a:custGeom>
            <a:avLst/>
            <a:gdLst>
              <a:gd name="T0" fmla="*/ 0 w 1008"/>
              <a:gd name="T1" fmla="*/ 908 h 920"/>
              <a:gd name="T2" fmla="*/ 564 w 1008"/>
              <a:gd name="T3" fmla="*/ 2 h 920"/>
              <a:gd name="T4" fmla="*/ 1008 w 1008"/>
              <a:gd name="T5" fmla="*/ 920 h 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8" h="920">
                <a:moveTo>
                  <a:pt x="0" y="908"/>
                </a:moveTo>
                <a:cubicBezTo>
                  <a:pt x="198" y="454"/>
                  <a:pt x="396" y="0"/>
                  <a:pt x="564" y="2"/>
                </a:cubicBezTo>
                <a:cubicBezTo>
                  <a:pt x="732" y="4"/>
                  <a:pt x="925" y="754"/>
                  <a:pt x="1008" y="92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286732" name="Freeform 12"/>
          <p:cNvSpPr>
            <a:spLocks/>
          </p:cNvSpPr>
          <p:nvPr/>
        </p:nvSpPr>
        <p:spPr bwMode="auto">
          <a:xfrm>
            <a:off x="3209925" y="4070350"/>
            <a:ext cx="5619750" cy="1311275"/>
          </a:xfrm>
          <a:custGeom>
            <a:avLst/>
            <a:gdLst>
              <a:gd name="T0" fmla="*/ 0 w 3540"/>
              <a:gd name="T1" fmla="*/ 826 h 826"/>
              <a:gd name="T2" fmla="*/ 348 w 3540"/>
              <a:gd name="T3" fmla="*/ 88 h 826"/>
              <a:gd name="T4" fmla="*/ 654 w 3540"/>
              <a:gd name="T5" fmla="*/ 484 h 826"/>
              <a:gd name="T6" fmla="*/ 1428 w 3540"/>
              <a:gd name="T7" fmla="*/ 580 h 826"/>
              <a:gd name="T8" fmla="*/ 1650 w 3540"/>
              <a:gd name="T9" fmla="*/ 364 h 826"/>
              <a:gd name="T10" fmla="*/ 1950 w 3540"/>
              <a:gd name="T11" fmla="*/ 514 h 826"/>
              <a:gd name="T12" fmla="*/ 2826 w 3540"/>
              <a:gd name="T13" fmla="*/ 406 h 826"/>
              <a:gd name="T14" fmla="*/ 3126 w 3540"/>
              <a:gd name="T15" fmla="*/ 70 h 826"/>
              <a:gd name="T16" fmla="*/ 3540 w 3540"/>
              <a:gd name="T17" fmla="*/ 826 h 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40" h="826">
                <a:moveTo>
                  <a:pt x="0" y="826"/>
                </a:moveTo>
                <a:cubicBezTo>
                  <a:pt x="119" y="485"/>
                  <a:pt x="239" y="145"/>
                  <a:pt x="348" y="88"/>
                </a:cubicBezTo>
                <a:cubicBezTo>
                  <a:pt x="457" y="31"/>
                  <a:pt x="474" y="402"/>
                  <a:pt x="654" y="484"/>
                </a:cubicBezTo>
                <a:cubicBezTo>
                  <a:pt x="834" y="566"/>
                  <a:pt x="1262" y="600"/>
                  <a:pt x="1428" y="580"/>
                </a:cubicBezTo>
                <a:cubicBezTo>
                  <a:pt x="1594" y="560"/>
                  <a:pt x="1563" y="375"/>
                  <a:pt x="1650" y="364"/>
                </a:cubicBezTo>
                <a:cubicBezTo>
                  <a:pt x="1737" y="353"/>
                  <a:pt x="1754" y="507"/>
                  <a:pt x="1950" y="514"/>
                </a:cubicBezTo>
                <a:cubicBezTo>
                  <a:pt x="2146" y="521"/>
                  <a:pt x="2630" y="480"/>
                  <a:pt x="2826" y="406"/>
                </a:cubicBezTo>
                <a:cubicBezTo>
                  <a:pt x="3022" y="332"/>
                  <a:pt x="3007" y="0"/>
                  <a:pt x="3126" y="70"/>
                </a:cubicBezTo>
                <a:cubicBezTo>
                  <a:pt x="3245" y="140"/>
                  <a:pt x="3470" y="695"/>
                  <a:pt x="3540" y="82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sv-SE" b="0"/>
          </a:p>
        </p:txBody>
      </p:sp>
      <p:sp>
        <p:nvSpPr>
          <p:cNvPr id="286733" name="Text Box 13"/>
          <p:cNvSpPr txBox="1">
            <a:spLocks noChangeArrowheads="1"/>
          </p:cNvSpPr>
          <p:nvPr/>
        </p:nvSpPr>
        <p:spPr bwMode="auto">
          <a:xfrm>
            <a:off x="4758444" y="5489575"/>
            <a:ext cx="314500" cy="28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r>
              <a:rPr lang="sv-SE" altLang="sv-SE" b="0"/>
              <a:t>Tid</a:t>
            </a:r>
          </a:p>
        </p:txBody>
      </p:sp>
      <p:sp>
        <p:nvSpPr>
          <p:cNvPr id="286734" name="Text Box 14"/>
          <p:cNvSpPr txBox="1">
            <a:spLocks noChangeArrowheads="1"/>
          </p:cNvSpPr>
          <p:nvPr/>
        </p:nvSpPr>
        <p:spPr bwMode="auto">
          <a:xfrm rot="-5400000">
            <a:off x="330384" y="3585758"/>
            <a:ext cx="888631" cy="28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r>
              <a:rPr lang="sv-SE" altLang="sv-SE" b="0"/>
              <a:t>Kostnader</a:t>
            </a:r>
          </a:p>
        </p:txBody>
      </p:sp>
      <p:sp>
        <p:nvSpPr>
          <p:cNvPr id="286735" name="Text Box 15"/>
          <p:cNvSpPr txBox="1">
            <a:spLocks noChangeArrowheads="1"/>
          </p:cNvSpPr>
          <p:nvPr/>
        </p:nvSpPr>
        <p:spPr bwMode="auto">
          <a:xfrm>
            <a:off x="1149350" y="2271713"/>
            <a:ext cx="992188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Planerings- &amp;</a:t>
            </a:r>
          </a:p>
          <a:p>
            <a:pPr algn="l"/>
            <a:r>
              <a:rPr lang="sv-SE" altLang="sv-SE" sz="1200" b="0"/>
              <a:t>projekterings-</a:t>
            </a:r>
          </a:p>
          <a:p>
            <a:pPr algn="l"/>
            <a:r>
              <a:rPr lang="sv-SE" altLang="sv-SE" sz="1200" b="0"/>
              <a:t>kostnader</a:t>
            </a:r>
          </a:p>
        </p:txBody>
      </p:sp>
      <p:sp>
        <p:nvSpPr>
          <p:cNvPr id="286736" name="Text Box 16"/>
          <p:cNvSpPr txBox="1">
            <a:spLocks noChangeArrowheads="1"/>
          </p:cNvSpPr>
          <p:nvPr/>
        </p:nvSpPr>
        <p:spPr bwMode="auto">
          <a:xfrm>
            <a:off x="2308225" y="2271713"/>
            <a:ext cx="1138238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Anskaffnings- &amp;</a:t>
            </a:r>
          </a:p>
          <a:p>
            <a:pPr algn="l"/>
            <a:r>
              <a:rPr lang="sv-SE" altLang="sv-SE" sz="1200" b="0"/>
              <a:t>installations-</a:t>
            </a:r>
          </a:p>
          <a:p>
            <a:pPr algn="l"/>
            <a:r>
              <a:rPr lang="sv-SE" altLang="sv-SE" sz="1200" b="0"/>
              <a:t>kostnader</a:t>
            </a:r>
          </a:p>
        </p:txBody>
      </p:sp>
      <p:sp>
        <p:nvSpPr>
          <p:cNvPr id="286737" name="Text Box 17"/>
          <p:cNvSpPr txBox="1">
            <a:spLocks noChangeArrowheads="1"/>
          </p:cNvSpPr>
          <p:nvPr/>
        </p:nvSpPr>
        <p:spPr bwMode="auto">
          <a:xfrm>
            <a:off x="3848100" y="2271713"/>
            <a:ext cx="38036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Drift- och underhållskostnader (eventuella felkostnader)</a:t>
            </a:r>
          </a:p>
        </p:txBody>
      </p:sp>
      <p:sp>
        <p:nvSpPr>
          <p:cNvPr id="286738" name="Text Box 18"/>
          <p:cNvSpPr txBox="1">
            <a:spLocks noChangeArrowheads="1"/>
          </p:cNvSpPr>
          <p:nvPr/>
        </p:nvSpPr>
        <p:spPr bwMode="auto">
          <a:xfrm>
            <a:off x="4997450" y="4338638"/>
            <a:ext cx="1658938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Modernisering (mid life)</a:t>
            </a:r>
          </a:p>
        </p:txBody>
      </p:sp>
      <p:sp>
        <p:nvSpPr>
          <p:cNvPr id="286739" name="Text Box 19"/>
          <p:cNvSpPr txBox="1">
            <a:spLocks noChangeArrowheads="1"/>
          </p:cNvSpPr>
          <p:nvPr/>
        </p:nvSpPr>
        <p:spPr bwMode="auto">
          <a:xfrm>
            <a:off x="8108950" y="2271713"/>
            <a:ext cx="7921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 algn="l"/>
            <a:r>
              <a:rPr lang="sv-SE" altLang="sv-SE" sz="1200" b="0"/>
              <a:t>Avyttrings-</a:t>
            </a:r>
          </a:p>
          <a:p>
            <a:pPr algn="l"/>
            <a:r>
              <a:rPr lang="sv-SE" altLang="sv-SE" sz="1200" b="0"/>
              <a:t>kostnader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6175" y="6501011"/>
            <a:ext cx="2749461" cy="30777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l"/>
            <a:r>
              <a:rPr lang="sv-SE" b="0" dirty="0" smtClean="0"/>
              <a:t>2015-02-23</a:t>
            </a:r>
          </a:p>
        </p:txBody>
      </p:sp>
    </p:spTree>
    <p:extLst>
      <p:ext uri="{BB962C8B-B14F-4D97-AF65-F5344CB8AC3E}">
        <p14:creationId xmlns:p14="http://schemas.microsoft.com/office/powerpoint/2010/main" val="152214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449263"/>
            <a:r>
              <a:rPr lang="sv-SE" altLang="sv-SE" dirty="0" smtClean="0"/>
              <a:t>Hur byggs en TCO/LCC-kalkyl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6175" y="6501011"/>
            <a:ext cx="2749461" cy="30777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l"/>
            <a:r>
              <a:rPr lang="sv-SE" b="0" dirty="0" smtClean="0"/>
              <a:t>2015-02-23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533400" y="1847850"/>
            <a:ext cx="9124950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04800" indent="-3048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3048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19200" indent="-3048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6400" indent="-3048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3600" indent="-3048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90800" indent="-3048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8000" indent="-3048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5200" indent="-3048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2400" indent="-3048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buFontTx/>
              <a:buAutoNum type="arabicPeriod"/>
            </a:pPr>
            <a:r>
              <a:rPr lang="sv-SE" altLang="sv-SE" b="0" dirty="0"/>
              <a:t>Kartlägg livscykeln: Hela processen från behovsuppkomst, anskaffning, leverans, drift, skrotning</a:t>
            </a:r>
          </a:p>
          <a:p>
            <a:pPr algn="l" eaLnBrk="1" hangingPunct="1">
              <a:buFontTx/>
              <a:buAutoNum type="arabicPeriod"/>
            </a:pPr>
            <a:r>
              <a:rPr lang="sv-SE" altLang="sv-SE" b="0" dirty="0"/>
              <a:t>Fastställ processtegens kostnadsdelar, bryt ned dessa delar</a:t>
            </a:r>
          </a:p>
          <a:p>
            <a:pPr algn="l" eaLnBrk="1" hangingPunct="1">
              <a:buFontTx/>
              <a:buAutoNum type="arabicPeriod"/>
            </a:pPr>
            <a:r>
              <a:rPr lang="sv-SE" altLang="sv-SE" b="0" dirty="0"/>
              <a:t>Sätt upp nyckeltal för kostnadsdelarna; ex arbetade timmar, antal fel..</a:t>
            </a:r>
          </a:p>
          <a:p>
            <a:pPr algn="l" eaLnBrk="1" hangingPunct="1">
              <a:buFontTx/>
              <a:buAutoNum type="arabicPeriod"/>
            </a:pPr>
            <a:r>
              <a:rPr lang="sv-SE" altLang="sv-SE" b="0" dirty="0"/>
              <a:t>Fastställ värden på nyckeltal och räkna ut kostnader fördelat över tiden</a:t>
            </a:r>
          </a:p>
          <a:p>
            <a:pPr algn="l" eaLnBrk="1" hangingPunct="1">
              <a:buFontTx/>
              <a:buAutoNum type="arabicPeriod"/>
            </a:pPr>
            <a:r>
              <a:rPr lang="sv-SE" altLang="sv-SE" b="0" dirty="0"/>
              <a:t>Fastställ en kostnadsgraf för hela livsprocessen</a:t>
            </a:r>
          </a:p>
          <a:p>
            <a:pPr algn="l" eaLnBrk="1" hangingPunct="1">
              <a:buFontTx/>
              <a:buAutoNum type="arabicPeriod"/>
            </a:pPr>
            <a:r>
              <a:rPr lang="sv-SE" altLang="sv-SE" b="0" dirty="0"/>
              <a:t>Nuvärdesberäkna kostnaderna; nuvärdet representerar TCO-kostnaderna</a:t>
            </a:r>
          </a:p>
          <a:p>
            <a:pPr algn="l" eaLnBrk="1" hangingPunct="1">
              <a:buFontTx/>
              <a:buAutoNum type="arabicPeriod"/>
            </a:pPr>
            <a:endParaRPr lang="sv-SE" altLang="sv-SE" b="0" dirty="0"/>
          </a:p>
        </p:txBody>
      </p:sp>
    </p:spTree>
    <p:extLst>
      <p:ext uri="{BB962C8B-B14F-4D97-AF65-F5344CB8AC3E}">
        <p14:creationId xmlns:p14="http://schemas.microsoft.com/office/powerpoint/2010/main" val="132101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3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bNumberIsYear val=&quot;0&quot;/&gt;&lt;m_strFormatTime&gt;%Y-%m-%d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AhAz9ChQUuN0piPLvEz3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AhAz9ChQUuN0piPLvEz3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AhAz9ChQUuN0piPLvEz3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AhAz9ChQUuN0piPLvEz3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Custom 4">
      <a:dk1>
        <a:sysClr val="windowText" lastClr="000000"/>
      </a:dk1>
      <a:lt1>
        <a:sysClr val="window" lastClr="FFFFFF"/>
      </a:lt1>
      <a:dk2>
        <a:srgbClr val="27A22C"/>
      </a:dk2>
      <a:lt2>
        <a:srgbClr val="EBF4E3"/>
      </a:lt2>
      <a:accent1>
        <a:srgbClr val="D0E3B8"/>
      </a:accent1>
      <a:accent2>
        <a:srgbClr val="8EBE78"/>
      </a:accent2>
      <a:accent3>
        <a:srgbClr val="004D0B"/>
      </a:accent3>
      <a:accent4>
        <a:srgbClr val="007E2B"/>
      </a:accent4>
      <a:accent5>
        <a:srgbClr val="EBF4E3"/>
      </a:accent5>
      <a:accent6>
        <a:srgbClr val="8EBE78"/>
      </a:accent6>
      <a:hlink>
        <a:srgbClr val="007E2B"/>
      </a:hlink>
      <a:folHlink>
        <a:srgbClr val="004D0B"/>
      </a:folHlink>
    </a:clrScheme>
    <a:fontScheme name="EFFSO ppt default 07093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72000" rIns="72000" bIns="360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lg" len="lg"/>
        </a:ln>
        <a:effectLst/>
      </a:spPr>
      <a:bodyPr/>
      <a:lstStyle/>
    </a:lnDef>
    <a:txDef>
      <a:spPr/>
      <a:bodyPr vert="horz" wrap="square" lIns="91440" tIns="45720" rIns="91440" bIns="45720" rtlCol="0">
        <a:spAutoFit/>
      </a:bodyPr>
      <a:lstStyle>
        <a:defPPr algn="l">
          <a:defRPr b="0" dirty="0" err="1" smtClean="0"/>
        </a:defPPr>
      </a:lstStyle>
    </a:txDef>
  </a:objectDefaults>
  <a:extraClrSchemeLst>
    <a:extraClrScheme>
      <a:clrScheme name="EFFSO ppt default 07093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default 07093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default 07093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default 07093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default 07093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default 07093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FSO ppt default 070930 13">
        <a:dk1>
          <a:srgbClr val="000000"/>
        </a:dk1>
        <a:lt1>
          <a:srgbClr val="FFFFFF"/>
        </a:lt1>
        <a:dk2>
          <a:srgbClr val="384330"/>
        </a:dk2>
        <a:lt2>
          <a:srgbClr val="CECECE"/>
        </a:lt2>
        <a:accent1>
          <a:srgbClr val="006F3A"/>
        </a:accent1>
        <a:accent2>
          <a:srgbClr val="5E9847"/>
        </a:accent2>
        <a:accent3>
          <a:srgbClr val="FFFFFF"/>
        </a:accent3>
        <a:accent4>
          <a:srgbClr val="000000"/>
        </a:accent4>
        <a:accent5>
          <a:srgbClr val="AABBAE"/>
        </a:accent5>
        <a:accent6>
          <a:srgbClr val="54893F"/>
        </a:accent6>
        <a:hlink>
          <a:srgbClr val="B0CA5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default 070930 14">
        <a:dk1>
          <a:srgbClr val="333333"/>
        </a:dk1>
        <a:lt1>
          <a:srgbClr val="FFFFFF"/>
        </a:lt1>
        <a:dk2>
          <a:srgbClr val="384330"/>
        </a:dk2>
        <a:lt2>
          <a:srgbClr val="CECECE"/>
        </a:lt2>
        <a:accent1>
          <a:srgbClr val="006F3A"/>
        </a:accent1>
        <a:accent2>
          <a:srgbClr val="5E9847"/>
        </a:accent2>
        <a:accent3>
          <a:srgbClr val="FFFFFF"/>
        </a:accent3>
        <a:accent4>
          <a:srgbClr val="2A2A2A"/>
        </a:accent4>
        <a:accent5>
          <a:srgbClr val="AABBAE"/>
        </a:accent5>
        <a:accent6>
          <a:srgbClr val="54893F"/>
        </a:accent6>
        <a:hlink>
          <a:srgbClr val="B0CA5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default 070930 15">
        <a:dk1>
          <a:srgbClr val="333333"/>
        </a:dk1>
        <a:lt1>
          <a:srgbClr val="FFFFFF"/>
        </a:lt1>
        <a:dk2>
          <a:srgbClr val="384330"/>
        </a:dk2>
        <a:lt2>
          <a:srgbClr val="CECECE"/>
        </a:lt2>
        <a:accent1>
          <a:srgbClr val="2E9242"/>
        </a:accent1>
        <a:accent2>
          <a:srgbClr val="5E9847"/>
        </a:accent2>
        <a:accent3>
          <a:srgbClr val="FFFFFF"/>
        </a:accent3>
        <a:accent4>
          <a:srgbClr val="2A2A2A"/>
        </a:accent4>
        <a:accent5>
          <a:srgbClr val="ADC7B0"/>
        </a:accent5>
        <a:accent6>
          <a:srgbClr val="54893F"/>
        </a:accent6>
        <a:hlink>
          <a:srgbClr val="B0CA5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FSO ppt default 070930 16">
        <a:dk1>
          <a:srgbClr val="333333"/>
        </a:dk1>
        <a:lt1>
          <a:srgbClr val="FFFFFF"/>
        </a:lt1>
        <a:dk2>
          <a:srgbClr val="384330"/>
        </a:dk2>
        <a:lt2>
          <a:srgbClr val="CECECE"/>
        </a:lt2>
        <a:accent1>
          <a:srgbClr val="2E9242"/>
        </a:accent1>
        <a:accent2>
          <a:srgbClr val="5E9847"/>
        </a:accent2>
        <a:accent3>
          <a:srgbClr val="FFFFFF"/>
        </a:accent3>
        <a:accent4>
          <a:srgbClr val="2A2A2A"/>
        </a:accent4>
        <a:accent5>
          <a:srgbClr val="ADC7B0"/>
        </a:accent5>
        <a:accent6>
          <a:srgbClr val="54893F"/>
        </a:accent6>
        <a:hlink>
          <a:srgbClr val="B0CA5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E2BBF5A-114A-4CF5-8712-174C1DA6DBBC}" vid="{93C4F0DA-7945-425A-81A8-2B8F731A11D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17973</TotalTime>
  <Words>220</Words>
  <Application>Microsoft Office PowerPoint</Application>
  <PresentationFormat>A4 Paper (210x297 mm)</PresentationFormat>
  <Paragraphs>113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(Headings)</vt:lpstr>
      <vt:lpstr>Times New Roman</vt:lpstr>
      <vt:lpstr>Blank</vt:lpstr>
      <vt:lpstr>think-cell Slide</vt:lpstr>
      <vt:lpstr>PowerPoint Presentation</vt:lpstr>
      <vt:lpstr>PowerPoint Presentation</vt:lpstr>
      <vt:lpstr>PowerPoint Presentation</vt:lpstr>
      <vt:lpstr>PowerPoint Presentation</vt:lpstr>
      <vt:lpstr>Kostnaderna varierar under produktens livstid</vt:lpstr>
      <vt:lpstr>Hur byggs en TCO/LCC-kalkyl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Vad är Category Management för dig?</dc:title>
  <dc:creator>Andreas</dc:creator>
  <cp:lastModifiedBy>Erik Jonsson</cp:lastModifiedBy>
  <cp:revision>367</cp:revision>
  <cp:lastPrinted>2015-02-19T10:43:13Z</cp:lastPrinted>
  <dcterms:created xsi:type="dcterms:W3CDTF">2014-08-19T07:05:35Z</dcterms:created>
  <dcterms:modified xsi:type="dcterms:W3CDTF">2015-02-27T16:14:29Z</dcterms:modified>
</cp:coreProperties>
</file>